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334" r:id="rId3"/>
    <p:sldId id="335" r:id="rId4"/>
    <p:sldId id="336" r:id="rId5"/>
    <p:sldId id="258" r:id="rId6"/>
    <p:sldId id="337" r:id="rId7"/>
    <p:sldId id="260" r:id="rId8"/>
    <p:sldId id="261" r:id="rId9"/>
    <p:sldId id="338" r:id="rId10"/>
    <p:sldId id="262" r:id="rId11"/>
    <p:sldId id="265" r:id="rId12"/>
    <p:sldId id="266" r:id="rId13"/>
    <p:sldId id="359" r:id="rId14"/>
    <p:sldId id="267" r:id="rId15"/>
    <p:sldId id="269" r:id="rId16"/>
    <p:sldId id="270" r:id="rId17"/>
    <p:sldId id="272" r:id="rId18"/>
    <p:sldId id="273" r:id="rId19"/>
    <p:sldId id="274" r:id="rId20"/>
    <p:sldId id="276" r:id="rId21"/>
    <p:sldId id="360" r:id="rId22"/>
    <p:sldId id="361" r:id="rId23"/>
    <p:sldId id="363" r:id="rId24"/>
    <p:sldId id="362" r:id="rId25"/>
    <p:sldId id="280" r:id="rId26"/>
    <p:sldId id="279" r:id="rId27"/>
    <p:sldId id="281" r:id="rId28"/>
    <p:sldId id="282" r:id="rId29"/>
    <p:sldId id="339" r:id="rId30"/>
    <p:sldId id="340" r:id="rId31"/>
    <p:sldId id="341" r:id="rId32"/>
    <p:sldId id="342" r:id="rId33"/>
    <p:sldId id="284" r:id="rId34"/>
    <p:sldId id="285" r:id="rId35"/>
    <p:sldId id="287" r:id="rId36"/>
    <p:sldId id="288" r:id="rId37"/>
    <p:sldId id="290" r:id="rId38"/>
    <p:sldId id="292" r:id="rId39"/>
    <p:sldId id="293" r:id="rId40"/>
    <p:sldId id="294" r:id="rId41"/>
    <p:sldId id="296" r:id="rId42"/>
    <p:sldId id="348" r:id="rId43"/>
    <p:sldId id="349" r:id="rId44"/>
    <p:sldId id="350" r:id="rId45"/>
    <p:sldId id="297" r:id="rId46"/>
    <p:sldId id="299" r:id="rId47"/>
    <p:sldId id="301" r:id="rId48"/>
    <p:sldId id="352" r:id="rId49"/>
    <p:sldId id="354" r:id="rId50"/>
    <p:sldId id="355" r:id="rId51"/>
    <p:sldId id="306" r:id="rId52"/>
    <p:sldId id="307" r:id="rId53"/>
    <p:sldId id="308" r:id="rId54"/>
    <p:sldId id="309" r:id="rId55"/>
    <p:sldId id="310" r:id="rId56"/>
    <p:sldId id="311" r:id="rId57"/>
    <p:sldId id="343" r:id="rId58"/>
    <p:sldId id="344" r:id="rId59"/>
    <p:sldId id="351" r:id="rId60"/>
    <p:sldId id="365" r:id="rId61"/>
    <p:sldId id="366" r:id="rId62"/>
    <p:sldId id="345" r:id="rId63"/>
    <p:sldId id="346" r:id="rId64"/>
    <p:sldId id="314" r:id="rId65"/>
    <p:sldId id="315" r:id="rId66"/>
    <p:sldId id="316" r:id="rId67"/>
    <p:sldId id="317" r:id="rId68"/>
    <p:sldId id="318" r:id="rId69"/>
    <p:sldId id="320" r:id="rId70"/>
    <p:sldId id="322" r:id="rId71"/>
    <p:sldId id="323" r:id="rId72"/>
    <p:sldId id="324" r:id="rId73"/>
    <p:sldId id="325" r:id="rId74"/>
    <p:sldId id="326" r:id="rId75"/>
    <p:sldId id="327" r:id="rId76"/>
    <p:sldId id="313" r:id="rId77"/>
    <p:sldId id="328" r:id="rId78"/>
    <p:sldId id="329" r:id="rId79"/>
    <p:sldId id="330" r:id="rId80"/>
    <p:sldId id="331" r:id="rId81"/>
    <p:sldId id="358" r:id="rId82"/>
    <p:sldId id="333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0"/>
    <p:restoredTop sz="93919"/>
  </p:normalViewPr>
  <p:slideViewPr>
    <p:cSldViewPr snapToGrid="0" snapToObjects="1">
      <p:cViewPr>
        <p:scale>
          <a:sx n="74" d="100"/>
          <a:sy n="74" d="100"/>
        </p:scale>
        <p:origin x="-288" y="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10/5/16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4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1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1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796DE-7C73-AD41-B5F9-8F8FF625268A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20D41D-840F-3841-AF8F-068F0F9D8C1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4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76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19E74C-75A4-F94C-9D3F-2B86319C9834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8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7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FC4937-F54A-7D4B-BBFA-633C1A801FD1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A75D2-F6C3-BC46-928F-8C7D88A3BDF8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8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5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10/5/16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9.tiff"/><Relationship Id="rId7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-pV7PFY_7n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4: The E/R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Interlude: Impact of the 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The E/R model is one of the most cited articles in Computer Science </a:t>
            </a:r>
          </a:p>
          <a:p>
            <a:pPr lvl="1"/>
            <a:r>
              <a:rPr lang="en-US" i="1" dirty="0" smtClean="0"/>
              <a:t>“The Entity-Relationship model – toward a unified view of data” </a:t>
            </a:r>
            <a:r>
              <a:rPr lang="en-US" dirty="0" smtClean="0"/>
              <a:t>Peter Chen, 1976</a:t>
            </a:r>
          </a:p>
          <a:p>
            <a:endParaRPr lang="en-US" sz="3200" dirty="0" smtClean="0"/>
          </a:p>
          <a:p>
            <a:r>
              <a:rPr lang="en-US" sz="3200" dirty="0" smtClean="0"/>
              <a:t>Used by companies big and small</a:t>
            </a:r>
          </a:p>
          <a:p>
            <a:pPr lvl="1"/>
            <a:r>
              <a:rPr lang="en-US" dirty="0" smtClean="0"/>
              <a:t>You’ll know it soon enough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80" y="3763963"/>
            <a:ext cx="1819639" cy="2413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42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8182"/>
            <a:ext cx="7016620" cy="401781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Entities</a:t>
            </a:r>
            <a:r>
              <a:rPr lang="en-US" dirty="0" smtClean="0"/>
              <a:t> &amp; </a:t>
            </a:r>
            <a:r>
              <a:rPr lang="en-US" b="1" dirty="0" smtClean="0"/>
              <a:t>entity sets</a:t>
            </a:r>
            <a:r>
              <a:rPr lang="en-US" dirty="0" smtClean="0"/>
              <a:t> are the primitive unit of the E/R model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/>
              <a:t>Entities</a:t>
            </a:r>
            <a:r>
              <a:rPr lang="en-US" dirty="0"/>
              <a:t> are the individual objects, which are members of entity sets</a:t>
            </a:r>
            <a:endParaRPr lang="en-US" u="sng" dirty="0"/>
          </a:p>
          <a:p>
            <a:pPr lvl="2"/>
            <a:r>
              <a:rPr lang="en-US" dirty="0"/>
              <a:t>Ex: A specific person or product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 smtClean="0"/>
              <a:t>Entity sets</a:t>
            </a:r>
            <a:r>
              <a:rPr lang="en-US" dirty="0" smtClean="0"/>
              <a:t> are the </a:t>
            </a:r>
            <a:r>
              <a:rPr lang="en-US" i="1" dirty="0" smtClean="0"/>
              <a:t>classes </a:t>
            </a:r>
            <a:r>
              <a:rPr lang="en-US" dirty="0" smtClean="0"/>
              <a:t>or </a:t>
            </a:r>
            <a:r>
              <a:rPr lang="en-US" i="1" dirty="0" smtClean="0"/>
              <a:t>types</a:t>
            </a:r>
            <a:r>
              <a:rPr lang="en-US" dirty="0" smtClean="0"/>
              <a:t> of objects in our model</a:t>
            </a:r>
          </a:p>
          <a:p>
            <a:pPr lvl="2"/>
            <a:r>
              <a:rPr lang="en-US" dirty="0" smtClean="0"/>
              <a:t>Ex: Person, Product</a:t>
            </a:r>
          </a:p>
          <a:p>
            <a:pPr lvl="2"/>
            <a:r>
              <a:rPr lang="en-US" i="1" dirty="0" smtClean="0"/>
              <a:t>These are what is shown in E/R diagrams - as rectangles</a:t>
            </a:r>
          </a:p>
          <a:p>
            <a:pPr lvl="2"/>
            <a:r>
              <a:rPr lang="en-US" i="1" dirty="0"/>
              <a:t>Entity sets represent the sets of all possible entities</a:t>
            </a:r>
          </a:p>
          <a:p>
            <a:pPr lvl="2"/>
            <a:endParaRPr lang="en-US" i="1" dirty="0" smtClean="0"/>
          </a:p>
          <a:p>
            <a:pPr lvl="2"/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94760" y="371297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77700" y="419463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Person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4760" y="5116694"/>
            <a:ext cx="26947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These represent </a:t>
            </a:r>
            <a:r>
              <a:rPr lang="en-US" b="1" u="sng" smtClean="0">
                <a:latin typeface="+mj-lt"/>
              </a:rPr>
              <a:t>entity </a:t>
            </a:r>
            <a:r>
              <a:rPr lang="en-US" b="1" u="sng" dirty="0" smtClean="0">
                <a:latin typeface="+mj-lt"/>
              </a:rPr>
              <a:t>sets</a:t>
            </a:r>
            <a:endParaRPr lang="en-US" b="1" u="sng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04083" y="4403834"/>
            <a:ext cx="906517" cy="108219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13960" y="5486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6553200" cy="4277786"/>
          </a:xfrm>
        </p:spPr>
        <p:txBody>
          <a:bodyPr>
            <a:normAutofit/>
          </a:bodyPr>
          <a:lstStyle/>
          <a:p>
            <a:r>
              <a:rPr lang="en-US" dirty="0" smtClean="0"/>
              <a:t>An entity set has </a:t>
            </a:r>
            <a:r>
              <a:rPr lang="en-US" b="1" dirty="0" smtClean="0"/>
              <a:t>attributes</a:t>
            </a:r>
          </a:p>
          <a:p>
            <a:pPr lvl="1"/>
            <a:r>
              <a:rPr lang="en-US" u="sng" dirty="0" smtClean="0"/>
              <a:t>Represented by ovals attached to an entity set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3649837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8641406" y="3041923"/>
            <a:ext cx="3048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Shapes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important. Colors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sz="2400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054"/>
            <a:ext cx="10515600" cy="4351338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i="1" u="sng" dirty="0" smtClean="0"/>
              <a:t>key</a:t>
            </a:r>
            <a:r>
              <a:rPr lang="en-US" dirty="0" smtClean="0"/>
              <a:t> is a </a:t>
            </a:r>
            <a:r>
              <a:rPr lang="en-US" b="1" dirty="0" smtClean="0"/>
              <a:t>minimal </a:t>
            </a:r>
            <a:r>
              <a:rPr lang="en-US" dirty="0" smtClean="0"/>
              <a:t>set of attributes that uniquely identifies an entity.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11829" y="3735771"/>
            <a:ext cx="4114800" cy="1676400"/>
            <a:chOff x="2111829" y="3735771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21629" y="4878771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178629" y="37357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778829" y="38119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11829" y="43453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9" name="Straight Connector 8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27251" y="4551091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394001" y="4341541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26479" y="4402521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587829" y="2872662"/>
            <a:ext cx="2971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Denote elements of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the primary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key by 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underlining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41426" y="2842159"/>
            <a:ext cx="487679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Here, {name, category} is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a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key (it is not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minimal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). 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i="1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If it were, what </a:t>
            </a:r>
            <a:r>
              <a:rPr lang="en-US" sz="2400" i="1" dirty="0">
                <a:solidFill>
                  <a:srgbClr val="000000"/>
                </a:solidFill>
                <a:latin typeface="+mj-lt"/>
              </a:rPr>
              <a:t>would it mean?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81673" y="5721207"/>
            <a:ext cx="922865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The E/R model forces us to designate a single </a:t>
            </a:r>
            <a:r>
              <a:rPr lang="en-US" sz="2400" b="1" u="sng" dirty="0" smtClean="0">
                <a:latin typeface="+mj-lt"/>
              </a:rPr>
              <a:t>primary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key, though there may be multiple candidate keys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0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4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in E/R: </a:t>
            </a:r>
            <a:r>
              <a:rPr lang="en-US" b="1" dirty="0" smtClean="0"/>
              <a:t>Relationships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relationship</a:t>
            </a:r>
            <a:r>
              <a:rPr lang="en-US" dirty="0" smtClean="0"/>
              <a:t> is between two 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24318" y="3048000"/>
            <a:ext cx="4114800" cy="1676400"/>
            <a:chOff x="1824318" y="3048000"/>
            <a:chExt cx="4114800" cy="167640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034118" y="41910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891118" y="30480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491318" y="3124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1824318" y="36576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2" name="Straight Connector 11"/>
            <p:cNvCxnSpPr>
              <a:stCxn id="11" idx="5"/>
              <a:endCxn id="8" idx="1"/>
            </p:cNvCxnSpPr>
            <p:nvPr/>
          </p:nvCxnSpPr>
          <p:spPr bwMode="auto">
            <a:xfrm rot="16200000" flipH="1">
              <a:off x="3439740" y="38633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9" idx="5"/>
              <a:endCxn id="8" idx="0"/>
            </p:cNvCxnSpPr>
            <p:nvPr/>
          </p:nvCxnSpPr>
          <p:spPr bwMode="auto">
            <a:xfrm rot="16200000" flipH="1">
              <a:off x="4106490" y="36537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10" idx="4"/>
              <a:endCxn id="8" idx="0"/>
            </p:cNvCxnSpPr>
            <p:nvPr/>
          </p:nvCxnSpPr>
          <p:spPr bwMode="auto">
            <a:xfrm rot="5400000">
              <a:off x="4738968" y="37147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8377518" y="2947566"/>
            <a:ext cx="1828800" cy="1809706"/>
            <a:chOff x="8377518" y="2947566"/>
            <a:chExt cx="1828800" cy="1809706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8377518" y="4191000"/>
              <a:ext cx="1642188" cy="5662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8758518" y="2947566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7" name="Straight Connector 16"/>
            <p:cNvCxnSpPr>
              <a:stCxn id="16" idx="4"/>
              <a:endCxn id="15" idx="0"/>
            </p:cNvCxnSpPr>
            <p:nvPr/>
          </p:nvCxnSpPr>
          <p:spPr bwMode="auto">
            <a:xfrm flipH="1">
              <a:off x="9198612" y="3633366"/>
              <a:ext cx="283806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5253318" y="4114800"/>
            <a:ext cx="3124200" cy="685800"/>
            <a:chOff x="5253318" y="4114800"/>
            <a:chExt cx="3124200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39118" y="4114800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ysClr val="windowText" lastClr="000000"/>
                  </a:solidFill>
                </a:rPr>
                <a:t>Makes</a:t>
              </a:r>
            </a:p>
          </p:txBody>
        </p:sp>
        <p:cxnSp>
          <p:nvCxnSpPr>
            <p:cNvPr id="20" name="Straight Connector 19"/>
            <p:cNvCxnSpPr>
              <a:stCxn id="8" idx="3"/>
              <a:endCxn id="5" idx="1"/>
            </p:cNvCxnSpPr>
            <p:nvPr/>
          </p:nvCxnSpPr>
          <p:spPr bwMode="auto">
            <a:xfrm>
              <a:off x="5253318" y="4457700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5" idx="3"/>
              <a:endCxn id="15" idx="1"/>
            </p:cNvCxnSpPr>
            <p:nvPr/>
          </p:nvCxnSpPr>
          <p:spPr bwMode="auto">
            <a:xfrm>
              <a:off x="7767918" y="4457700"/>
              <a:ext cx="609600" cy="1643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3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70AF4D-A564-554C-B564-5675F3AC7BFD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495800" y="1600200"/>
            <a:ext cx="3429000" cy="1371600"/>
            <a:chOff x="4495800" y="1600200"/>
            <a:chExt cx="3429000" cy="1371600"/>
          </a:xfrm>
        </p:grpSpPr>
        <p:sp>
          <p:nvSpPr>
            <p:cNvPr id="21533" name="AutoShape 8"/>
            <p:cNvSpPr>
              <a:spLocks noChangeArrowheads="1"/>
            </p:cNvSpPr>
            <p:nvPr/>
          </p:nvSpPr>
          <p:spPr bwMode="auto">
            <a:xfrm>
              <a:off x="5181600" y="1600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21535" name="Line 17"/>
            <p:cNvSpPr>
              <a:spLocks noChangeShapeType="1"/>
            </p:cNvSpPr>
            <p:nvPr/>
          </p:nvSpPr>
          <p:spPr bwMode="auto">
            <a:xfrm>
              <a:off x="6705600" y="22860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6" name="Line 21"/>
            <p:cNvSpPr>
              <a:spLocks noChangeShapeType="1"/>
            </p:cNvSpPr>
            <p:nvPr/>
          </p:nvSpPr>
          <p:spPr bwMode="auto">
            <a:xfrm flipH="1">
              <a:off x="4495800" y="22860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95600" y="3048000"/>
            <a:ext cx="1752600" cy="2133600"/>
            <a:chOff x="2895600" y="3048000"/>
            <a:chExt cx="1752600" cy="2133600"/>
          </a:xfrm>
        </p:grpSpPr>
        <p:sp>
          <p:nvSpPr>
            <p:cNvPr id="21532" name="AutoShape 7"/>
            <p:cNvSpPr>
              <a:spLocks noChangeArrowheads="1"/>
            </p:cNvSpPr>
            <p:nvPr/>
          </p:nvSpPr>
          <p:spPr bwMode="auto">
            <a:xfrm>
              <a:off x="2895600" y="3505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buys</a:t>
              </a:r>
            </a:p>
          </p:txBody>
        </p:sp>
        <p:sp>
          <p:nvSpPr>
            <p:cNvPr id="21537" name="Line 22"/>
            <p:cNvSpPr>
              <a:spLocks noChangeShapeType="1"/>
            </p:cNvSpPr>
            <p:nvPr/>
          </p:nvSpPr>
          <p:spPr bwMode="auto">
            <a:xfrm flipV="1">
              <a:off x="3657600" y="30480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8" name="Line 23"/>
            <p:cNvSpPr>
              <a:spLocks noChangeShapeType="1"/>
            </p:cNvSpPr>
            <p:nvPr/>
          </p:nvSpPr>
          <p:spPr bwMode="auto">
            <a:xfrm>
              <a:off x="3657600" y="4876800"/>
              <a:ext cx="990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62800" y="2667000"/>
            <a:ext cx="2133600" cy="2438400"/>
            <a:chOff x="7162800" y="2667000"/>
            <a:chExt cx="2133600" cy="2438400"/>
          </a:xfrm>
        </p:grpSpPr>
        <p:sp>
          <p:nvSpPr>
            <p:cNvPr id="21534" name="AutoShape 9"/>
            <p:cNvSpPr>
              <a:spLocks noChangeArrowheads="1"/>
            </p:cNvSpPr>
            <p:nvPr/>
          </p:nvSpPr>
          <p:spPr bwMode="auto">
            <a:xfrm>
              <a:off x="7772400" y="3657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employs</a:t>
              </a:r>
            </a:p>
          </p:txBody>
        </p:sp>
        <p:sp>
          <p:nvSpPr>
            <p:cNvPr id="21539" name="Line 25"/>
            <p:cNvSpPr>
              <a:spLocks noChangeShapeType="1"/>
            </p:cNvSpPr>
            <p:nvPr/>
          </p:nvSpPr>
          <p:spPr bwMode="auto">
            <a:xfrm flipH="1">
              <a:off x="7162800" y="4343400"/>
              <a:ext cx="609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cxnSp>
          <p:nvCxnSpPr>
            <p:cNvPr id="21540" name="AutoShape 29"/>
            <p:cNvCxnSpPr>
              <a:cxnSpLocks noChangeShapeType="1"/>
              <a:stCxn id="21534" idx="0"/>
              <a:endCxn id="21509" idx="2"/>
            </p:cNvCxnSpPr>
            <p:nvPr/>
          </p:nvCxnSpPr>
          <p:spPr bwMode="auto">
            <a:xfrm flipV="1">
              <a:off x="8534400" y="2667000"/>
              <a:ext cx="495300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4" name="Group 3"/>
          <p:cNvGrpSpPr/>
          <p:nvPr/>
        </p:nvGrpSpPr>
        <p:grpSpPr>
          <a:xfrm>
            <a:off x="1676400" y="457200"/>
            <a:ext cx="4038600" cy="2590800"/>
            <a:chOff x="1676400" y="457200"/>
            <a:chExt cx="4038600" cy="2590800"/>
          </a:xfrm>
        </p:grpSpPr>
        <p:sp>
          <p:nvSpPr>
            <p:cNvPr id="21510" name="Rectangle 11"/>
            <p:cNvSpPr>
              <a:spLocks noChangeArrowheads="1"/>
            </p:cNvSpPr>
            <p:nvPr/>
          </p:nvSpPr>
          <p:spPr bwMode="auto">
            <a:xfrm>
              <a:off x="2362200" y="2286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grpSp>
          <p:nvGrpSpPr>
            <p:cNvPr id="21513" name="Group 33"/>
            <p:cNvGrpSpPr>
              <a:grpSpLocks/>
            </p:cNvGrpSpPr>
            <p:nvPr/>
          </p:nvGrpSpPr>
          <p:grpSpPr bwMode="auto">
            <a:xfrm>
              <a:off x="1676400" y="457200"/>
              <a:ext cx="4038600" cy="1828800"/>
              <a:chOff x="96" y="288"/>
              <a:chExt cx="2544" cy="1152"/>
            </a:xfrm>
          </p:grpSpPr>
          <p:sp>
            <p:nvSpPr>
              <p:cNvPr id="21526" name="Oval 12"/>
              <p:cNvSpPr>
                <a:spLocks noChangeArrowheads="1"/>
              </p:cNvSpPr>
              <p:nvPr/>
            </p:nvSpPr>
            <p:spPr bwMode="auto">
              <a:xfrm>
                <a:off x="720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7" name="Oval 13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1528" name="Oval 16"/>
              <p:cNvSpPr>
                <a:spLocks noChangeArrowheads="1"/>
              </p:cNvSpPr>
              <p:nvPr/>
            </p:nvSpPr>
            <p:spPr bwMode="auto">
              <a:xfrm>
                <a:off x="96" y="86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sp>
            <p:nvSpPr>
              <p:cNvPr id="21529" name="Line 18"/>
              <p:cNvSpPr>
                <a:spLocks noChangeShapeType="1"/>
              </p:cNvSpPr>
              <p:nvPr/>
            </p:nvSpPr>
            <p:spPr bwMode="auto">
              <a:xfrm flipH="1" flipV="1">
                <a:off x="720" y="124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0" name="Line 19"/>
              <p:cNvSpPr>
                <a:spLocks noChangeShapeType="1"/>
              </p:cNvSpPr>
              <p:nvPr/>
            </p:nvSpPr>
            <p:spPr bwMode="auto">
              <a:xfrm flipV="1">
                <a:off x="1200" y="72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1" name="Line 20"/>
              <p:cNvSpPr>
                <a:spLocks noChangeShapeType="1"/>
              </p:cNvSpPr>
              <p:nvPr/>
            </p:nvSpPr>
            <p:spPr bwMode="auto">
              <a:xfrm flipV="1">
                <a:off x="1584" y="720"/>
                <a:ext cx="48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819400" y="4724400"/>
            <a:ext cx="6705600" cy="1981200"/>
            <a:chOff x="2819400" y="4724400"/>
            <a:chExt cx="6705600" cy="1981200"/>
          </a:xfrm>
        </p:grpSpPr>
        <p:sp>
          <p:nvSpPr>
            <p:cNvPr id="21508" name="Rectangle 6"/>
            <p:cNvSpPr>
              <a:spLocks noChangeArrowheads="1"/>
            </p:cNvSpPr>
            <p:nvPr/>
          </p:nvSpPr>
          <p:spPr bwMode="auto">
            <a:xfrm>
              <a:off x="4648200" y="4724400"/>
              <a:ext cx="2514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grpSp>
          <p:nvGrpSpPr>
            <p:cNvPr id="21514" name="Group 31"/>
            <p:cNvGrpSpPr>
              <a:grpSpLocks/>
            </p:cNvGrpSpPr>
            <p:nvPr/>
          </p:nvGrpSpPr>
          <p:grpSpPr bwMode="auto">
            <a:xfrm>
              <a:off x="2819400" y="5486400"/>
              <a:ext cx="6705600" cy="1219200"/>
              <a:chOff x="816" y="3456"/>
              <a:chExt cx="4224" cy="768"/>
            </a:xfrm>
          </p:grpSpPr>
          <p:sp>
            <p:nvSpPr>
              <p:cNvPr id="21520" name="Oval 3"/>
              <p:cNvSpPr>
                <a:spLocks noChangeArrowheads="1"/>
              </p:cNvSpPr>
              <p:nvPr/>
            </p:nvSpPr>
            <p:spPr bwMode="auto">
              <a:xfrm>
                <a:off x="816" y="379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address</a:t>
                </a:r>
              </a:p>
            </p:txBody>
          </p:sp>
          <p:sp>
            <p:nvSpPr>
              <p:cNvPr id="21521" name="Oval 4"/>
              <p:cNvSpPr>
                <a:spLocks noChangeArrowheads="1"/>
              </p:cNvSpPr>
              <p:nvPr/>
            </p:nvSpPr>
            <p:spPr bwMode="auto">
              <a:xfrm>
                <a:off x="244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2" name="Oval 5"/>
              <p:cNvSpPr>
                <a:spLocks noChangeArrowheads="1"/>
              </p:cNvSpPr>
              <p:nvPr/>
            </p:nvSpPr>
            <p:spPr bwMode="auto">
              <a:xfrm>
                <a:off x="412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ssn</a:t>
                </a:r>
              </a:p>
            </p:txBody>
          </p:sp>
          <p:sp>
            <p:nvSpPr>
              <p:cNvPr id="21523" name="Line 26"/>
              <p:cNvSpPr>
                <a:spLocks noChangeShapeType="1"/>
              </p:cNvSpPr>
              <p:nvPr/>
            </p:nvSpPr>
            <p:spPr bwMode="auto">
              <a:xfrm flipH="1">
                <a:off x="1632" y="3456"/>
                <a:ext cx="105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4" name="Line 27"/>
              <p:cNvSpPr>
                <a:spLocks noChangeShapeType="1"/>
              </p:cNvSpPr>
              <p:nvPr/>
            </p:nvSpPr>
            <p:spPr bwMode="auto">
              <a:xfrm>
                <a:off x="2688" y="3456"/>
                <a:ext cx="19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5" name="Line 28"/>
              <p:cNvSpPr>
                <a:spLocks noChangeShapeType="1"/>
              </p:cNvSpPr>
              <p:nvPr/>
            </p:nvSpPr>
            <p:spPr bwMode="auto">
              <a:xfrm>
                <a:off x="3168" y="3456"/>
                <a:ext cx="105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7924800" y="685800"/>
            <a:ext cx="2590800" cy="2971800"/>
            <a:chOff x="7924800" y="685800"/>
            <a:chExt cx="2590800" cy="2971800"/>
          </a:xfrm>
        </p:grpSpPr>
        <p:sp>
          <p:nvSpPr>
            <p:cNvPr id="21509" name="Rectangle 10"/>
            <p:cNvSpPr>
              <a:spLocks noChangeArrowheads="1"/>
            </p:cNvSpPr>
            <p:nvPr/>
          </p:nvSpPr>
          <p:spPr bwMode="auto">
            <a:xfrm>
              <a:off x="7924800" y="19050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grpSp>
          <p:nvGrpSpPr>
            <p:cNvPr id="21515" name="Group 32"/>
            <p:cNvGrpSpPr>
              <a:grpSpLocks/>
            </p:cNvGrpSpPr>
            <p:nvPr/>
          </p:nvGrpSpPr>
          <p:grpSpPr bwMode="auto">
            <a:xfrm>
              <a:off x="8915400" y="685800"/>
              <a:ext cx="1600200" cy="2971800"/>
              <a:chOff x="4656" y="432"/>
              <a:chExt cx="1008" cy="1872"/>
            </a:xfrm>
          </p:grpSpPr>
          <p:sp>
            <p:nvSpPr>
              <p:cNvPr id="21516" name="Oval 1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stockprice</a:t>
                </a:r>
              </a:p>
            </p:txBody>
          </p:sp>
          <p:sp>
            <p:nvSpPr>
              <p:cNvPr id="21517" name="Oval 15"/>
              <p:cNvSpPr>
                <a:spLocks noChangeArrowheads="1"/>
              </p:cNvSpPr>
              <p:nvPr/>
            </p:nvSpPr>
            <p:spPr bwMode="auto">
              <a:xfrm>
                <a:off x="4656" y="43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18" name="Line 24"/>
              <p:cNvSpPr>
                <a:spLocks noChangeShapeType="1"/>
              </p:cNvSpPr>
              <p:nvPr/>
            </p:nvSpPr>
            <p:spPr bwMode="auto">
              <a:xfrm flipV="1">
                <a:off x="4896" y="816"/>
                <a:ext cx="14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519" name="AutoShape 30"/>
              <p:cNvCxnSpPr>
                <a:cxnSpLocks noChangeShapeType="1"/>
                <a:stCxn id="21509" idx="2"/>
                <a:endCxn id="21516" idx="0"/>
              </p:cNvCxnSpPr>
              <p:nvPr/>
            </p:nvCxnSpPr>
            <p:spPr bwMode="auto">
              <a:xfrm>
                <a:off x="4728" y="1680"/>
                <a:ext cx="48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2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763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lvl="2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558143"/>
              <a:ext cx="3136900" cy="2320925"/>
              <a:chOff x="1144" y="2858"/>
              <a:chExt cx="1976" cy="1462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A=</a:t>
                </a:r>
              </a:p>
            </p:txBody>
          </p:sp>
        </p:grp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9725707" y="2364468"/>
              <a:ext cx="558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7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6945994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</a:t>
            </a:r>
            <a:r>
              <a:rPr lang="en-US" i="1" dirty="0" smtClean="0">
                <a:sym typeface="Symbol" charset="2"/>
              </a:rPr>
              <a:t>), (</a:t>
            </a:r>
            <a:r>
              <a:rPr lang="en-US" i="1" dirty="0">
                <a:sym typeface="Symbol" charset="2"/>
              </a:rPr>
              <a:t>1,b</a:t>
            </a:r>
            <a:r>
              <a:rPr lang="en-US" i="1" dirty="0" smtClean="0">
                <a:sym typeface="Symbol" charset="2"/>
              </a:rPr>
              <a:t>), (1,c), (1,d), (2,a), (2,b), (2,c), (2,d), (3,a), (3,b), (3,c), </a:t>
            </a:r>
            <a:r>
              <a:rPr lang="en-US" i="1" dirty="0">
                <a:sym typeface="Symbol" charset="2"/>
              </a:rPr>
              <a:t>(3,d)}</a:t>
            </a:r>
          </a:p>
          <a:p>
            <a:pPr lvl="2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5611" idx="3"/>
            <a:endCxn id="25615" idx="1"/>
          </p:cNvCxnSpPr>
          <p:nvPr/>
        </p:nvCxnSpPr>
        <p:spPr bwMode="auto">
          <a:xfrm>
            <a:off x="9066894" y="2786743"/>
            <a:ext cx="1339850" cy="5842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25611" idx="3"/>
            <a:endCxn id="25616" idx="1"/>
          </p:cNvCxnSpPr>
          <p:nvPr/>
        </p:nvCxnSpPr>
        <p:spPr bwMode="auto">
          <a:xfrm>
            <a:off x="9066894" y="2786743"/>
            <a:ext cx="1339850" cy="11684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25611" idx="3"/>
            <a:endCxn id="25617" idx="1"/>
          </p:cNvCxnSpPr>
          <p:nvPr/>
        </p:nvCxnSpPr>
        <p:spPr bwMode="auto">
          <a:xfrm>
            <a:off x="9066894" y="2786743"/>
            <a:ext cx="1339850" cy="17526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25612" idx="3"/>
            <a:endCxn id="25614" idx="1"/>
          </p:cNvCxnSpPr>
          <p:nvPr/>
        </p:nvCxnSpPr>
        <p:spPr bwMode="auto">
          <a:xfrm flipV="1">
            <a:off x="9066894" y="2786743"/>
            <a:ext cx="1339850" cy="6651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25612" idx="3"/>
            <a:endCxn id="25615" idx="1"/>
          </p:cNvCxnSpPr>
          <p:nvPr/>
        </p:nvCxnSpPr>
        <p:spPr bwMode="auto">
          <a:xfrm flipV="1">
            <a:off x="9066894" y="3370943"/>
            <a:ext cx="1339850" cy="80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5613" idx="3"/>
            <a:endCxn id="25614" idx="1"/>
          </p:cNvCxnSpPr>
          <p:nvPr/>
        </p:nvCxnSpPr>
        <p:spPr bwMode="auto">
          <a:xfrm flipV="1">
            <a:off x="9066894" y="2786743"/>
            <a:ext cx="1339850" cy="13303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stCxn id="25613" idx="3"/>
            <a:endCxn id="25616" idx="1"/>
          </p:cNvCxnSpPr>
          <p:nvPr/>
        </p:nvCxnSpPr>
        <p:spPr bwMode="auto">
          <a:xfrm flipV="1">
            <a:off x="9066894" y="3955143"/>
            <a:ext cx="1339850" cy="1619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25613" idx="3"/>
            <a:endCxn id="25617" idx="1"/>
          </p:cNvCxnSpPr>
          <p:nvPr/>
        </p:nvCxnSpPr>
        <p:spPr bwMode="auto">
          <a:xfrm>
            <a:off x="9066894" y="4117068"/>
            <a:ext cx="1339850" cy="42227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Basics: Entities &amp; Relations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Crayon time!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Design considerations</a:t>
            </a:r>
          </a:p>
          <a:p>
            <a:pPr lvl="1"/>
            <a:r>
              <a:rPr lang="en-US" dirty="0" smtClean="0">
                <a:latin typeface="+mj-lt"/>
              </a:rPr>
              <a:t>ACTIVITY: Crayon time pt. II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Advanced E/R Concepts</a:t>
            </a:r>
          </a:p>
          <a:p>
            <a:pPr lvl="1"/>
            <a:r>
              <a:rPr lang="en-US" dirty="0" smtClean="0">
                <a:latin typeface="+mj-lt"/>
              </a:rPr>
              <a:t>ACTIVITY: E/R Translation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364468"/>
              <a:ext cx="3136900" cy="2514600"/>
              <a:chOff x="1144" y="2736"/>
              <a:chExt cx="1976" cy="1584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A=</a:t>
                </a:r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2297" y="2736"/>
                <a:ext cx="3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B=</a:t>
                </a:r>
              </a:p>
            </p:txBody>
          </p:sp>
        </p:grpSp>
        <p:cxnSp>
          <p:nvCxnSpPr>
            <p:cNvPr id="3" name="Straight Connector 2"/>
            <p:cNvCxnSpPr>
              <a:stCxn id="25611" idx="3"/>
              <a:endCxn id="25614" idx="1"/>
            </p:cNvCxnSpPr>
            <p:nvPr/>
          </p:nvCxnSpPr>
          <p:spPr bwMode="auto">
            <a:xfrm>
              <a:off x="9066894" y="2786743"/>
              <a:ext cx="133985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5612" idx="3"/>
              <a:endCxn id="25616" idx="1"/>
            </p:cNvCxnSpPr>
            <p:nvPr/>
          </p:nvCxnSpPr>
          <p:spPr bwMode="auto">
            <a:xfrm>
              <a:off x="9066894" y="3451906"/>
              <a:ext cx="1339850" cy="5032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25612" idx="3"/>
              <a:endCxn id="25617" idx="1"/>
            </p:cNvCxnSpPr>
            <p:nvPr/>
          </p:nvCxnSpPr>
          <p:spPr bwMode="auto">
            <a:xfrm>
              <a:off x="9066894" y="3451906"/>
              <a:ext cx="1339850" cy="10874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5613" idx="3"/>
              <a:endCxn id="25615" idx="1"/>
            </p:cNvCxnSpPr>
            <p:nvPr/>
          </p:nvCxnSpPr>
          <p:spPr bwMode="auto">
            <a:xfrm flipV="1">
              <a:off x="9066894" y="3370943"/>
              <a:ext cx="1339850" cy="74612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4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9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41002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27722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>
              <a:stCxn id="41" idx="5"/>
              <a:endCxn id="38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39" idx="5"/>
              <a:endCxn id="38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40" idx="4"/>
              <a:endCxn id="38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>
              <a:stCxn id="46" idx="4"/>
              <a:endCxn id="45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38" idx="3"/>
              <a:endCxn id="37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37" idx="3"/>
              <a:endCxn id="45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61045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238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78780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9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96990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620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49433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540091"/>
              </p:ext>
            </p:extLst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69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Relationship?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b="1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</a:t>
            </a:r>
            <a:r>
              <a:rPr lang="en-US" i="1" dirty="0" smtClean="0"/>
              <a:t>“key” </a:t>
            </a:r>
            <a:r>
              <a:rPr lang="en-US" i="1" dirty="0" smtClean="0"/>
              <a:t>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2486" y="3928025"/>
            <a:ext cx="3810946" cy="1849213"/>
            <a:chOff x="7669786" y="3928025"/>
            <a:chExt cx="3810946" cy="1849213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9540614" y="5465433"/>
              <a:ext cx="831479" cy="31180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674490" y="5500078"/>
              <a:ext cx="554319" cy="242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8154816" y="498040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8882360" y="501504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669786" y="525756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8404251" y="5351096"/>
              <a:ext cx="97630" cy="44284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8707395" y="5255822"/>
              <a:ext cx="253533" cy="2349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8994956" y="5283547"/>
              <a:ext cx="173225" cy="2598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0649253" y="5500078"/>
              <a:ext cx="816019" cy="2771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0822478" y="480717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5400000">
              <a:off x="11054591" y="5170336"/>
              <a:ext cx="426757" cy="23272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9228809" y="5621336"/>
              <a:ext cx="311805" cy="72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17" idx="3"/>
              <a:endCxn id="25" idx="1"/>
            </p:cNvCxnSpPr>
            <p:nvPr/>
          </p:nvCxnSpPr>
          <p:spPr bwMode="auto">
            <a:xfrm>
              <a:off x="10372093" y="5621336"/>
              <a:ext cx="277160" cy="519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9713839" y="473788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9791790" y="5214257"/>
              <a:ext cx="415740" cy="8661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Key</a:t>
                  </a:r>
                  <a:r>
                    <a:rPr lang="en-US" baseline="-25000" dirty="0" err="1" smtClean="0"/>
                    <a:t>Makes</a:t>
                  </a:r>
                  <a:r>
                    <a:rPr lang="en-US" dirty="0" smtClean="0"/>
                    <a:t> = </a:t>
                  </a:r>
                  <a:r>
                    <a:rPr lang="en-US" dirty="0" err="1" smtClean="0"/>
                    <a:t>Key</a:t>
                  </a:r>
                  <a:r>
                    <a:rPr lang="en-US" baseline="-25000" dirty="0" err="1" smtClean="0"/>
                    <a:t>Product</a:t>
                  </a:r>
                  <a:r>
                    <a:rPr lang="en-US" dirty="0" smtClean="0"/>
                    <a:t> 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</m:oMath>
                  </a14:m>
                  <a:r>
                    <a:rPr lang="en-US" dirty="0" smtClean="0"/>
                    <a:t>   Key</a:t>
                  </a:r>
                  <a:r>
                    <a:rPr lang="en-US" baseline="-25000" dirty="0" smtClean="0"/>
                    <a:t>Company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/>
            <p:cNvCxnSpPr/>
            <p:nvPr/>
          </p:nvCxnSpPr>
          <p:spPr>
            <a:xfrm flipH="1">
              <a:off x="8610600" y="4297357"/>
              <a:ext cx="850641" cy="59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0822478" y="4297357"/>
              <a:ext cx="234784" cy="440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27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1" grpId="0" animBg="1"/>
      <p:bldP spid="1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76400" y="2804455"/>
            <a:ext cx="4114800" cy="1676400"/>
            <a:chOff x="1676400" y="2804455"/>
            <a:chExt cx="4114800" cy="16764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8229601" y="2423455"/>
            <a:ext cx="1828799" cy="2057401"/>
            <a:chOff x="8229601" y="2423455"/>
            <a:chExt cx="1828799" cy="2057401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229601" y="3947456"/>
              <a:ext cx="1399592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610600" y="2423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8929397" y="3109255"/>
              <a:ext cx="405103" cy="8382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5105400" y="3871255"/>
            <a:ext cx="3124201" cy="685800"/>
            <a:chOff x="5105400" y="3871255"/>
            <a:chExt cx="3124201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Makes</a:t>
              </a:r>
            </a:p>
          </p:txBody>
        </p: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620000" y="4214155"/>
              <a:ext cx="609601" cy="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6172200" y="2271055"/>
            <a:ext cx="1447800" cy="1600200"/>
            <a:chOff x="6172200" y="2271055"/>
            <a:chExt cx="1447800" cy="1600200"/>
          </a:xfrm>
        </p:grpSpPr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0" name="Straight Connector 19"/>
            <p:cNvCxnSpPr>
              <a:stCxn id="18" idx="4"/>
              <a:endCxn id="5" idx="0"/>
            </p:cNvCxnSpPr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914400" y="171084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Relationships </a:t>
            </a:r>
            <a:r>
              <a:rPr lang="en-US" sz="2400" dirty="0">
                <a:solidFill>
                  <a:srgbClr val="000000"/>
                </a:solidFill>
              </a:rPr>
              <a:t>may have attributes as well.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1033" y="5115064"/>
            <a:ext cx="331236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For example: “since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” records when company started making a product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21088" y="5091881"/>
            <a:ext cx="235002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Note: “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since”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is implicitly unique per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pair here!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Why?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46071" y="5115064"/>
            <a:ext cx="204275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Note #2: Why not “how long”?</a:t>
            </a:r>
            <a:endParaRPr lang="en-US" sz="20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Relationships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Decision: Relationship vs. Entity?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10363200" cy="3770174"/>
          </a:xfrm>
        </p:spPr>
        <p:txBody>
          <a:bodyPr>
            <a:normAutofit/>
          </a:bodyPr>
          <a:lstStyle/>
          <a:p>
            <a:r>
              <a:rPr lang="en-US" b="1" dirty="0" smtClean="0"/>
              <a:t>Q: </a:t>
            </a:r>
            <a:r>
              <a:rPr lang="en-US" dirty="0" smtClean="0"/>
              <a:t>What does this say?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endParaRPr lang="en-US" dirty="0" smtClean="0"/>
          </a:p>
          <a:p>
            <a:r>
              <a:rPr lang="en-US" b="1" dirty="0" smtClean="0"/>
              <a:t>A: </a:t>
            </a:r>
            <a:r>
              <a:rPr lang="en-US" dirty="0" smtClean="0"/>
              <a:t>A person can only buy a specific product once (on one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96456" y="2498217"/>
            <a:ext cx="5711435" cy="1535957"/>
            <a:chOff x="2496456" y="2498217"/>
            <a:chExt cx="5711435" cy="1535957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331664" y="3573387"/>
              <a:ext cx="1260093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019068" y="3624585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3231510" y="285660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4334091" y="290780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496456" y="32661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611365" y="3396076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4073710" y="3259195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507992" y="3299699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869039" y="3673466"/>
              <a:ext cx="1180490" cy="3467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7210318" y="28343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4859130" y="3803780"/>
              <a:ext cx="472535" cy="10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5594184" y="249821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5720149" y="3200566"/>
              <a:ext cx="614383" cy="13126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stCxn id="15" idx="3"/>
            </p:cNvCxnSpPr>
            <p:nvPr/>
          </p:nvCxnSpPr>
          <p:spPr bwMode="auto">
            <a:xfrm>
              <a:off x="6591757" y="3803781"/>
              <a:ext cx="277282" cy="2967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>
              <a:stCxn id="24" idx="4"/>
              <a:endCxn id="23" idx="0"/>
            </p:cNvCxnSpPr>
            <p:nvPr/>
          </p:nvCxnSpPr>
          <p:spPr bwMode="auto">
            <a:xfrm flipH="1">
              <a:off x="7459284" y="3295120"/>
              <a:ext cx="249821" cy="37834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extBox 6"/>
          <p:cNvSpPr txBox="1"/>
          <p:nvPr/>
        </p:nvSpPr>
        <p:spPr>
          <a:xfrm>
            <a:off x="1982421" y="5631496"/>
            <a:ext cx="82210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Modeling something as a relationship makes it unique; what if not appropriate?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783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Decision: Relationship vs. Entity?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41" y="2024174"/>
            <a:ext cx="10363200" cy="314472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about this way?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i="1" dirty="0" smtClean="0"/>
              <a:t>Now we can have multiple purchases per product, person pair!</a:t>
            </a:r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/>
          </a:p>
          <a:p>
            <a:pPr marL="0" indent="0">
              <a:buNone/>
            </a:pP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05327" y="2526268"/>
            <a:ext cx="7429296" cy="1822759"/>
            <a:chOff x="2105327" y="2526268"/>
            <a:chExt cx="7429296" cy="1822759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27939" y="3904523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2840381" y="313654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3942962" y="318774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105327" y="35461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220236" y="3676014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3682581" y="3539133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116863" y="3579637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274531" y="3955721"/>
              <a:ext cx="1260092" cy="3933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8537050" y="293175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endCxn id="25" idx="0"/>
            </p:cNvCxnSpPr>
            <p:nvPr/>
          </p:nvCxnSpPr>
          <p:spPr bwMode="auto">
            <a:xfrm rot="5400000">
              <a:off x="8896853" y="3464041"/>
              <a:ext cx="630665" cy="35269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4691143" y="2526268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870775" y="3238942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8" idx="4"/>
              <a:endCxn id="30" idx="0"/>
            </p:cNvCxnSpPr>
            <p:nvPr/>
          </p:nvCxnSpPr>
          <p:spPr bwMode="auto">
            <a:xfrm>
              <a:off x="5189930" y="2987055"/>
              <a:ext cx="1100876" cy="25188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13"/>
            <p:cNvSpPr>
              <a:spLocks noChangeArrowheads="1"/>
            </p:cNvSpPr>
            <p:nvPr/>
          </p:nvSpPr>
          <p:spPr bwMode="auto">
            <a:xfrm>
              <a:off x="6915142" y="252627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quantity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5814264" y="2526269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PID#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3" name="Straight Connector 32"/>
            <p:cNvCxnSpPr>
              <a:stCxn id="32" idx="4"/>
              <a:endCxn id="30" idx="0"/>
            </p:cNvCxnSpPr>
            <p:nvPr/>
          </p:nvCxnSpPr>
          <p:spPr bwMode="auto">
            <a:xfrm flipH="1">
              <a:off x="6290806" y="2987056"/>
              <a:ext cx="22245" cy="25188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31" idx="4"/>
              <a:endCxn id="30" idx="0"/>
            </p:cNvCxnSpPr>
            <p:nvPr/>
          </p:nvCxnSpPr>
          <p:spPr bwMode="auto">
            <a:xfrm flipH="1">
              <a:off x="6290806" y="2987057"/>
              <a:ext cx="1123123" cy="25188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6" idx="3"/>
            </p:cNvCxnSpPr>
            <p:nvPr/>
          </p:nvCxnSpPr>
          <p:spPr bwMode="auto">
            <a:xfrm flipV="1">
              <a:off x="4468001" y="4002260"/>
              <a:ext cx="721928" cy="8145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endCxn id="30" idx="1"/>
            </p:cNvCxnSpPr>
            <p:nvPr/>
          </p:nvCxnSpPr>
          <p:spPr bwMode="auto">
            <a:xfrm flipV="1">
              <a:off x="5462165" y="3418137"/>
              <a:ext cx="408610" cy="35838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713451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ProductOf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>
              <a:endCxn id="23" idx="1"/>
            </p:cNvCxnSpPr>
            <p:nvPr/>
          </p:nvCxnSpPr>
          <p:spPr bwMode="auto">
            <a:xfrm>
              <a:off x="7511143" y="3939440"/>
              <a:ext cx="763388" cy="2129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30" idx="3"/>
            </p:cNvCxnSpPr>
            <p:nvPr/>
          </p:nvCxnSpPr>
          <p:spPr bwMode="auto">
            <a:xfrm>
              <a:off x="6710837" y="3418137"/>
              <a:ext cx="602090" cy="39884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AutoShape 8"/>
            <p:cNvSpPr>
              <a:spLocks noChangeArrowheads="1"/>
            </p:cNvSpPr>
            <p:nvPr/>
          </p:nvSpPr>
          <p:spPr bwMode="auto">
            <a:xfrm>
              <a:off x="6929972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BuyerOf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459064" y="5410699"/>
            <a:ext cx="92738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We can always </a:t>
            </a:r>
            <a:r>
              <a:rPr lang="en-US" sz="2400" dirty="0">
                <a:latin typeface="+mj-lt"/>
              </a:rPr>
              <a:t>use </a:t>
            </a:r>
            <a:r>
              <a:rPr lang="en-US" sz="2400" b="1" dirty="0" smtClean="0">
                <a:latin typeface="+mj-lt"/>
              </a:rPr>
              <a:t>a new entity </a:t>
            </a:r>
            <a:r>
              <a:rPr lang="en-US" sz="2400" dirty="0" smtClean="0">
                <a:latin typeface="+mj-lt"/>
              </a:rPr>
              <a:t>instead of a relationship.  For example, to permit multiple instances of each entity combination!</a:t>
            </a:r>
            <a:endParaRPr lang="en-US" sz="2400" dirty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8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E/R Basics: Entities &amp; 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0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081948"/>
          </a:xfrm>
        </p:spPr>
        <p:txBody>
          <a:bodyPr/>
          <a:lstStyle/>
          <a:p>
            <a:r>
              <a:rPr lang="en-US" dirty="0" smtClean="0"/>
              <a:t>Draw an E/R diagram for football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7" y="2647989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6514" y="2647989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4627" y="4403003"/>
            <a:ext cx="2188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Teams</a:t>
            </a:r>
            <a:r>
              <a:rPr lang="en-US" sz="2000" dirty="0" smtClean="0">
                <a:latin typeface="+mj-lt"/>
              </a:rPr>
              <a:t> play each other in </a:t>
            </a:r>
            <a:r>
              <a:rPr lang="en-US" sz="2000" b="1" u="sng" dirty="0" smtClean="0">
                <a:latin typeface="+mj-lt"/>
              </a:rPr>
              <a:t>Games</a:t>
            </a:r>
            <a:r>
              <a:rPr lang="en-US" sz="2000" dirty="0" smtClean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6514" y="4403003"/>
            <a:ext cx="199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Players</a:t>
            </a:r>
            <a:r>
              <a:rPr lang="en-US" sz="2000" dirty="0" smtClean="0">
                <a:latin typeface="+mj-lt"/>
              </a:rPr>
              <a:t> belong to Teams (assume no trades / changes</a:t>
            </a:r>
            <a:r>
              <a:rPr lang="en-US" sz="2000" dirty="0" smtClean="0">
                <a:latin typeface="+mj-lt"/>
              </a:rPr>
              <a:t>). </a:t>
            </a:r>
            <a:endParaRPr lang="en-US" sz="2000" b="1" u="sng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7655" y="264798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7655" y="4403003"/>
            <a:ext cx="2404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 will contain either a </a:t>
            </a:r>
            <a:r>
              <a:rPr lang="en-US" sz="2000" b="1" u="sng" dirty="0" smtClean="0">
                <a:latin typeface="+mj-lt"/>
              </a:rPr>
              <a:t>Pass</a:t>
            </a:r>
            <a:r>
              <a:rPr lang="en-US" sz="2000" dirty="0" smtClean="0">
                <a:latin typeface="+mj-lt"/>
              </a:rPr>
              <a:t> from one player to another, or a </a:t>
            </a:r>
            <a:r>
              <a:rPr lang="en-US" sz="2000" b="1" u="sng" dirty="0" smtClean="0">
                <a:latin typeface="+mj-lt"/>
              </a:rPr>
              <a:t>Run</a:t>
            </a:r>
            <a:r>
              <a:rPr lang="en-US" sz="2000" dirty="0" smtClean="0">
                <a:latin typeface="+mj-lt"/>
              </a:rPr>
              <a:t> by one player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627" y="1577171"/>
            <a:ext cx="691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Use the following simplified model of a football season</a:t>
            </a:r>
          </a:p>
          <a:p>
            <a:r>
              <a:rPr lang="en-US" sz="2400" b="1" u="sng" dirty="0" smtClean="0">
                <a:latin typeface="+mj-lt"/>
              </a:rPr>
              <a:t>(concepts to include are underlined):</a:t>
            </a:r>
            <a:endParaRPr lang="en-US" sz="2400" b="1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3379" y="264798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73379" y="4389497"/>
            <a:ext cx="2282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Game is made up of </a:t>
            </a:r>
            <a:r>
              <a:rPr lang="en-US" sz="2000" b="1" u="sng" dirty="0" smtClean="0">
                <a:latin typeface="+mj-lt"/>
              </a:rPr>
              <a:t>Plays</a:t>
            </a:r>
            <a:r>
              <a:rPr lang="en-US" sz="2000" dirty="0" smtClean="0">
                <a:latin typeface="+mj-lt"/>
              </a:rPr>
              <a:t> that result in a yardage gain/loss, and potentially a touchdown</a:t>
            </a:r>
            <a:endParaRPr lang="en-US" sz="2000" b="1" u="sng" dirty="0" smtClean="0">
              <a:latin typeface="+mj-lt"/>
            </a:endParaRPr>
          </a:p>
        </p:txBody>
      </p:sp>
      <p:pic>
        <p:nvPicPr>
          <p:cNvPr id="11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40607" y="35278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E/R Design 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9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Relationships cont’d: multiplicity, multi-way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Design considerations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Conversion to SQL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3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15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34697F-1B3D-7640-A467-D80D53D0C6F0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970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2970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0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648200" y="4724400"/>
            <a:ext cx="2514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29704" name="AutoShape 7"/>
          <p:cNvSpPr>
            <a:spLocks noChangeArrowheads="1"/>
          </p:cNvSpPr>
          <p:nvPr/>
        </p:nvSpPr>
        <p:spPr bwMode="auto">
          <a:xfrm>
            <a:off x="2895600" y="3505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buys</a:t>
            </a:r>
          </a:p>
        </p:txBody>
      </p:sp>
      <p:sp>
        <p:nvSpPr>
          <p:cNvPr id="29705" name="AutoShape 8"/>
          <p:cNvSpPr>
            <a:spLocks noChangeArrowheads="1"/>
          </p:cNvSpPr>
          <p:nvPr/>
        </p:nvSpPr>
        <p:spPr bwMode="auto">
          <a:xfrm>
            <a:off x="5181600" y="1600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9706" name="AutoShape 9"/>
          <p:cNvSpPr>
            <a:spLocks noChangeArrowheads="1"/>
          </p:cNvSpPr>
          <p:nvPr/>
        </p:nvSpPr>
        <p:spPr bwMode="auto">
          <a:xfrm>
            <a:off x="7772400" y="36576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employs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7924800" y="19050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9708" name="Rectangle 11"/>
          <p:cNvSpPr>
            <a:spLocks noChangeArrowheads="1"/>
          </p:cNvSpPr>
          <p:nvPr/>
        </p:nvSpPr>
        <p:spPr bwMode="auto">
          <a:xfrm>
            <a:off x="2362200" y="2286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26670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0" name="Oval 13"/>
          <p:cNvSpPr>
            <a:spLocks noChangeArrowheads="1"/>
          </p:cNvSpPr>
          <p:nvPr/>
        </p:nvSpPr>
        <p:spPr bwMode="auto">
          <a:xfrm>
            <a:off x="42672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9220200" y="2971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stockprice</a:t>
            </a:r>
          </a:p>
        </p:txBody>
      </p:sp>
      <p:sp>
        <p:nvSpPr>
          <p:cNvPr id="29712" name="Oval 15"/>
          <p:cNvSpPr>
            <a:spLocks noChangeArrowheads="1"/>
          </p:cNvSpPr>
          <p:nvPr/>
        </p:nvSpPr>
        <p:spPr bwMode="auto">
          <a:xfrm>
            <a:off x="9067800" y="685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3" name="Oval 16"/>
          <p:cNvSpPr>
            <a:spLocks noChangeArrowheads="1"/>
          </p:cNvSpPr>
          <p:nvPr/>
        </p:nvSpPr>
        <p:spPr bwMode="auto">
          <a:xfrm>
            <a:off x="1524000" y="1371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29714" name="Line 17"/>
          <p:cNvSpPr>
            <a:spLocks noChangeShapeType="1"/>
          </p:cNvSpPr>
          <p:nvPr/>
        </p:nvSpPr>
        <p:spPr bwMode="auto">
          <a:xfrm>
            <a:off x="6705600" y="2286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 flipV="1">
            <a:off x="2667000" y="1981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 flipV="1">
            <a:off x="3429000" y="1143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7" name="Line 20"/>
          <p:cNvSpPr>
            <a:spLocks noChangeShapeType="1"/>
          </p:cNvSpPr>
          <p:nvPr/>
        </p:nvSpPr>
        <p:spPr bwMode="auto">
          <a:xfrm flipV="1">
            <a:off x="4038600" y="1143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8" name="Line 21"/>
          <p:cNvSpPr>
            <a:spLocks noChangeShapeType="1"/>
          </p:cNvSpPr>
          <p:nvPr/>
        </p:nvSpPr>
        <p:spPr bwMode="auto">
          <a:xfrm flipH="1">
            <a:off x="4495800" y="22860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9" name="Line 22"/>
          <p:cNvSpPr>
            <a:spLocks noChangeShapeType="1"/>
          </p:cNvSpPr>
          <p:nvPr/>
        </p:nvSpPr>
        <p:spPr bwMode="auto">
          <a:xfrm flipV="1">
            <a:off x="3657600" y="3048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0" name="Line 23"/>
          <p:cNvSpPr>
            <a:spLocks noChangeShapeType="1"/>
          </p:cNvSpPr>
          <p:nvPr/>
        </p:nvSpPr>
        <p:spPr bwMode="auto">
          <a:xfrm>
            <a:off x="3657600" y="4876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1" name="Line 24"/>
          <p:cNvSpPr>
            <a:spLocks noChangeShapeType="1"/>
          </p:cNvSpPr>
          <p:nvPr/>
        </p:nvSpPr>
        <p:spPr bwMode="auto">
          <a:xfrm flipV="1">
            <a:off x="9296400" y="12954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2" name="Line 25"/>
          <p:cNvSpPr>
            <a:spLocks noChangeShapeType="1"/>
          </p:cNvSpPr>
          <p:nvPr/>
        </p:nvSpPr>
        <p:spPr bwMode="auto">
          <a:xfrm flipH="1">
            <a:off x="7162800" y="43434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3" name="Line 26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4" name="Line 27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5" name="Line 28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29726" name="AutoShape 29"/>
          <p:cNvCxnSpPr>
            <a:cxnSpLocks noChangeShapeType="1"/>
            <a:stCxn id="29706" idx="0"/>
            <a:endCxn id="29707" idx="2"/>
          </p:cNvCxnSpPr>
          <p:nvPr/>
        </p:nvCxnSpPr>
        <p:spPr bwMode="auto">
          <a:xfrm flipV="1">
            <a:off x="8534400" y="2667000"/>
            <a:ext cx="4953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sm"/>
          </a:ln>
        </p:spPr>
      </p:cxnSp>
      <p:cxnSp>
        <p:nvCxnSpPr>
          <p:cNvPr id="29727" name="AutoShape 30"/>
          <p:cNvCxnSpPr>
            <a:cxnSpLocks noChangeShapeType="1"/>
            <a:stCxn id="29707" idx="2"/>
            <a:endCxn id="29711" idx="0"/>
          </p:cNvCxnSpPr>
          <p:nvPr/>
        </p:nvCxnSpPr>
        <p:spPr bwMode="auto">
          <a:xfrm>
            <a:off x="9029700" y="2667000"/>
            <a:ext cx="914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Box 32"/>
          <p:cNvSpPr txBox="1"/>
          <p:nvPr/>
        </p:nvSpPr>
        <p:spPr>
          <a:xfrm>
            <a:off x="5105400" y="3352801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What does this say?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1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9D49C6-8AB9-F749-9064-6ED9B60C6DD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791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Multi-way Relationships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1812926" y="1435820"/>
            <a:ext cx="74366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How do we model a purchase relationship between buyers,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 and stores?</a:t>
            </a:r>
          </a:p>
        </p:txBody>
      </p:sp>
      <p:grpSp>
        <p:nvGrpSpPr>
          <p:cNvPr id="31749" name="Group 4"/>
          <p:cNvGrpSpPr>
            <a:grpSpLocks noChangeAspect="1"/>
          </p:cNvGrpSpPr>
          <p:nvPr/>
        </p:nvGrpSpPr>
        <p:grpSpPr bwMode="auto">
          <a:xfrm>
            <a:off x="2438400" y="2484013"/>
            <a:ext cx="7391400" cy="3102558"/>
            <a:chOff x="192" y="1872"/>
            <a:chExt cx="5088" cy="2136"/>
          </a:xfrm>
        </p:grpSpPr>
        <p:sp>
          <p:nvSpPr>
            <p:cNvPr id="31751" name="AutoShape 5"/>
            <p:cNvSpPr>
              <a:spLocks noChangeAspect="1" noChangeArrowheads="1"/>
            </p:cNvSpPr>
            <p:nvPr/>
          </p:nvSpPr>
          <p:spPr bwMode="auto">
            <a:xfrm>
              <a:off x="2112" y="2400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1752" name="Rectangle 6"/>
            <p:cNvSpPr>
              <a:spLocks noChangeAspect="1" noChangeArrowheads="1"/>
            </p:cNvSpPr>
            <p:nvPr/>
          </p:nvSpPr>
          <p:spPr bwMode="auto">
            <a:xfrm>
              <a:off x="192" y="187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1753" name="Rectangle 7"/>
            <p:cNvSpPr>
              <a:spLocks noChangeAspect="1" noChangeArrowheads="1"/>
            </p:cNvSpPr>
            <p:nvPr/>
          </p:nvSpPr>
          <p:spPr bwMode="auto">
            <a:xfrm>
              <a:off x="1896" y="3528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1754" name="Rectangle 8"/>
            <p:cNvSpPr>
              <a:spLocks noChangeAspect="1" noChangeArrowheads="1"/>
            </p:cNvSpPr>
            <p:nvPr/>
          </p:nvSpPr>
          <p:spPr bwMode="auto">
            <a:xfrm>
              <a:off x="3888" y="259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1755" name="Line 9"/>
            <p:cNvSpPr>
              <a:spLocks noChangeAspect="1" noChangeShapeType="1"/>
            </p:cNvSpPr>
            <p:nvPr/>
          </p:nvSpPr>
          <p:spPr bwMode="auto">
            <a:xfrm>
              <a:off x="3072" y="283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6" name="Line 10"/>
            <p:cNvSpPr>
              <a:spLocks noChangeAspect="1" noChangeShapeType="1"/>
            </p:cNvSpPr>
            <p:nvPr/>
          </p:nvSpPr>
          <p:spPr bwMode="auto">
            <a:xfrm>
              <a:off x="2592" y="3264"/>
              <a:ext cx="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7" name="Line 11"/>
            <p:cNvSpPr>
              <a:spLocks noChangeAspect="1" noChangeShapeType="1"/>
            </p:cNvSpPr>
            <p:nvPr/>
          </p:nvSpPr>
          <p:spPr bwMode="auto">
            <a:xfrm>
              <a:off x="1584" y="2352"/>
              <a:ext cx="52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31750" name="Text Box 12"/>
          <p:cNvSpPr txBox="1">
            <a:spLocks noChangeArrowheads="1"/>
          </p:cNvSpPr>
          <p:nvPr/>
        </p:nvSpPr>
        <p:spPr bwMode="auto">
          <a:xfrm>
            <a:off x="2909871" y="6087692"/>
            <a:ext cx="637225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NB: Can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still model as a mathematical set (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how?)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  <p:bldP spid="3175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3798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3799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3800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3801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3802" name="Line 9"/>
            <p:cNvSpPr>
              <a:spLocks noChangeAspect="1" noChangeShapeType="1"/>
            </p:cNvSpPr>
            <p:nvPr/>
          </p:nvSpPr>
          <p:spPr bwMode="auto">
            <a:xfrm>
              <a:off x="6705599" y="3761280"/>
              <a:ext cx="854077" cy="23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3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4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489726" cy="444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3798" name="AutoShape 5"/>
          <p:cNvSpPr>
            <a:spLocks noChangeAspect="1" noChangeArrowheads="1"/>
          </p:cNvSpPr>
          <p:nvPr/>
        </p:nvSpPr>
        <p:spPr bwMode="auto">
          <a:xfrm>
            <a:off x="5426670" y="3190876"/>
            <a:ext cx="1278931" cy="115252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3799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3800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3801" name="Rectangle 8"/>
          <p:cNvSpPr>
            <a:spLocks noChangeAspect="1" noChangeArrowheads="1"/>
          </p:cNvSpPr>
          <p:nvPr/>
        </p:nvSpPr>
        <p:spPr bwMode="auto">
          <a:xfrm>
            <a:off x="7559676" y="35115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3803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4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489726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33801" idx="1"/>
            <a:endCxn id="33798" idx="3"/>
          </p:cNvCxnSpPr>
          <p:nvPr/>
        </p:nvCxnSpPr>
        <p:spPr bwMode="auto">
          <a:xfrm flipH="1" flipV="1">
            <a:off x="6705601" y="3767139"/>
            <a:ext cx="854075" cy="1746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70DDA-A27A-3345-9E6F-B61E9AC95A1F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8164415" cy="424732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How do we say that every person shops in at most one store 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1905001" y="5943600"/>
            <a:ext cx="5479385" cy="76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  <a:r>
              <a:rPr lang="en-US" sz="2400" dirty="0" smtClean="0">
                <a:solidFill>
                  <a:srgbClr val="000000"/>
                </a:solidFill>
              </a:rPr>
              <a:t>Cannot</a:t>
            </a:r>
            <a:r>
              <a:rPr lang="en-US" sz="2400" dirty="0">
                <a:solidFill>
                  <a:srgbClr val="000000"/>
                </a:solidFill>
              </a:rPr>
              <a:t>.  This is the best approximation.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(Why only approximation ?)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7895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896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7897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7898" name="Line 9"/>
            <p:cNvSpPr>
              <a:spLocks noChangeAspect="1" noChangeShapeType="1"/>
            </p:cNvSpPr>
            <p:nvPr/>
          </p:nvSpPr>
          <p:spPr bwMode="auto">
            <a:xfrm>
              <a:off x="6630989" y="37719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899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900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Binary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09800" y="1792542"/>
            <a:ext cx="7098745" cy="4219065"/>
            <a:chOff x="2209800" y="1792542"/>
            <a:chExt cx="7098745" cy="4219065"/>
          </a:xfrm>
        </p:grpSpPr>
        <p:sp>
          <p:nvSpPr>
            <p:cNvPr id="39940" name="Rectangle 3"/>
            <p:cNvSpPr>
              <a:spLocks noChangeArrowheads="1"/>
            </p:cNvSpPr>
            <p:nvPr/>
          </p:nvSpPr>
          <p:spPr bwMode="auto">
            <a:xfrm>
              <a:off x="2209800" y="333283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9941" name="Rectangle 4"/>
            <p:cNvSpPr>
              <a:spLocks noChangeArrowheads="1"/>
            </p:cNvSpPr>
            <p:nvPr/>
          </p:nvSpPr>
          <p:spPr bwMode="auto">
            <a:xfrm>
              <a:off x="7366436" y="514100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9942" name="Rectangle 5"/>
            <p:cNvSpPr>
              <a:spLocks noChangeArrowheads="1"/>
            </p:cNvSpPr>
            <p:nvPr/>
          </p:nvSpPr>
          <p:spPr bwMode="auto">
            <a:xfrm>
              <a:off x="7299466" y="3667682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9943" name="Rectangle 6"/>
            <p:cNvSpPr>
              <a:spLocks noChangeArrowheads="1"/>
            </p:cNvSpPr>
            <p:nvPr/>
          </p:nvSpPr>
          <p:spPr bwMode="auto">
            <a:xfrm>
              <a:off x="7299466" y="2060419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9944" name="AutoShape 7"/>
            <p:cNvSpPr>
              <a:spLocks noChangeArrowheads="1"/>
            </p:cNvSpPr>
            <p:nvPr/>
          </p:nvSpPr>
          <p:spPr bwMode="auto">
            <a:xfrm>
              <a:off x="4888572" y="3399805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39945" name="AutoShape 8"/>
            <p:cNvSpPr>
              <a:spLocks noChangeArrowheads="1"/>
            </p:cNvSpPr>
            <p:nvPr/>
          </p:nvSpPr>
          <p:spPr bwMode="auto">
            <a:xfrm>
              <a:off x="4888572" y="1792542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ProductOf</a:t>
              </a:r>
            </a:p>
          </p:txBody>
        </p:sp>
        <p:sp>
          <p:nvSpPr>
            <p:cNvPr id="39946" name="AutoShape 9"/>
            <p:cNvSpPr>
              <a:spLocks noChangeArrowheads="1"/>
            </p:cNvSpPr>
            <p:nvPr/>
          </p:nvSpPr>
          <p:spPr bwMode="auto">
            <a:xfrm>
              <a:off x="4888572" y="4806160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39947" name="Line 10"/>
            <p:cNvSpPr>
              <a:spLocks noChangeShapeType="1"/>
            </p:cNvSpPr>
            <p:nvPr/>
          </p:nvSpPr>
          <p:spPr bwMode="auto">
            <a:xfrm flipH="1">
              <a:off x="3415247" y="2395266"/>
              <a:ext cx="1473324" cy="9375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8" name="Line 11"/>
            <p:cNvSpPr>
              <a:spLocks noChangeShapeType="1"/>
            </p:cNvSpPr>
            <p:nvPr/>
          </p:nvSpPr>
          <p:spPr bwMode="auto">
            <a:xfrm flipH="1" flipV="1">
              <a:off x="3214339" y="4002528"/>
              <a:ext cx="1674232" cy="1406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9" name="Line 12"/>
            <p:cNvSpPr>
              <a:spLocks noChangeShapeType="1"/>
            </p:cNvSpPr>
            <p:nvPr/>
          </p:nvSpPr>
          <p:spPr bwMode="auto">
            <a:xfrm flipH="1">
              <a:off x="4151909" y="4002528"/>
              <a:ext cx="7366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0" name="Line 13"/>
            <p:cNvSpPr>
              <a:spLocks noChangeShapeType="1"/>
            </p:cNvSpPr>
            <p:nvPr/>
          </p:nvSpPr>
          <p:spPr bwMode="auto">
            <a:xfrm>
              <a:off x="6227958" y="4002528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1" name="Line 14"/>
            <p:cNvSpPr>
              <a:spLocks noChangeShapeType="1"/>
            </p:cNvSpPr>
            <p:nvPr/>
          </p:nvSpPr>
          <p:spPr bwMode="auto">
            <a:xfrm>
              <a:off x="6227958" y="5408883"/>
              <a:ext cx="1138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2" name="Line 15"/>
            <p:cNvSpPr>
              <a:spLocks noChangeShapeType="1"/>
            </p:cNvSpPr>
            <p:nvPr/>
          </p:nvSpPr>
          <p:spPr bwMode="auto">
            <a:xfrm>
              <a:off x="6227958" y="2395266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3" name="Oval 16"/>
            <p:cNvSpPr>
              <a:spLocks noChangeArrowheads="1"/>
            </p:cNvSpPr>
            <p:nvPr/>
          </p:nvSpPr>
          <p:spPr bwMode="auto">
            <a:xfrm>
              <a:off x="2678585" y="1859511"/>
              <a:ext cx="1272417" cy="60272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39954" name="Line 17"/>
            <p:cNvSpPr>
              <a:spLocks noChangeShapeType="1"/>
            </p:cNvSpPr>
            <p:nvPr/>
          </p:nvSpPr>
          <p:spPr bwMode="auto">
            <a:xfrm flipV="1">
              <a:off x="3013432" y="2462235"/>
              <a:ext cx="66969" cy="8706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753599" y="1792542"/>
            <a:ext cx="1945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From what we had on previous slide to this - what did we do?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High-level motivation for the E/R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Entities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</a:t>
            </a:r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rawing E/R diagrams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9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</a:t>
            </a:r>
            <a:r>
              <a:rPr lang="en-US" dirty="0" smtClean="0"/>
              <a:t>New Entity + Binary Relationships</a:t>
            </a:r>
            <a:endParaRPr lang="en-US" dirty="0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3050937" y="4000446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8507790" y="5292910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8449042" y="4000447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8449042" y="2590488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6334103" y="3765454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StoreOf</a:t>
            </a:r>
          </a:p>
        </p:txBody>
      </p:sp>
      <p:sp>
        <p:nvSpPr>
          <p:cNvPr id="39945" name="AutoShape 8"/>
          <p:cNvSpPr>
            <a:spLocks noChangeArrowheads="1"/>
          </p:cNvSpPr>
          <p:nvPr/>
        </p:nvSpPr>
        <p:spPr bwMode="auto">
          <a:xfrm>
            <a:off x="6334103" y="2355495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ProductOf</a:t>
            </a:r>
          </a:p>
        </p:txBody>
      </p:sp>
      <p:sp>
        <p:nvSpPr>
          <p:cNvPr id="39946" name="AutoShape 9"/>
          <p:cNvSpPr>
            <a:spLocks noChangeArrowheads="1"/>
          </p:cNvSpPr>
          <p:nvPr/>
        </p:nvSpPr>
        <p:spPr bwMode="auto">
          <a:xfrm>
            <a:off x="6334103" y="4999169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BuyerOf</a:t>
            </a: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7509069" y="4294189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>
            <a:off x="7509069" y="5527903"/>
            <a:ext cx="998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>
            <a:off x="7509069" y="2884230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3" name="Oval 16"/>
          <p:cNvSpPr>
            <a:spLocks noChangeArrowheads="1"/>
          </p:cNvSpPr>
          <p:nvPr/>
        </p:nvSpPr>
        <p:spPr bwMode="auto">
          <a:xfrm>
            <a:off x="3439195" y="2942978"/>
            <a:ext cx="1116218" cy="52873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 flipV="1">
            <a:off x="3814665" y="3471712"/>
            <a:ext cx="180392" cy="52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372" y="1905000"/>
            <a:ext cx="2048242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Side note: What arrows should be added here? Are these correct?</a:t>
            </a:r>
          </a:p>
        </p:txBody>
      </p:sp>
      <p:cxnSp>
        <p:nvCxnSpPr>
          <p:cNvPr id="5" name="Straight Arrow Connector 4"/>
          <p:cNvCxnSpPr>
            <a:stCxn id="39940" idx="3"/>
            <a:endCxn id="39944" idx="1"/>
          </p:cNvCxnSpPr>
          <p:nvPr/>
        </p:nvCxnSpPr>
        <p:spPr bwMode="auto">
          <a:xfrm>
            <a:off x="4754638" y="4294188"/>
            <a:ext cx="1579465" cy="1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39940" idx="3"/>
            <a:endCxn id="39945" idx="1"/>
          </p:cNvCxnSpPr>
          <p:nvPr/>
        </p:nvCxnSpPr>
        <p:spPr bwMode="auto">
          <a:xfrm flipV="1">
            <a:off x="4754638" y="2884230"/>
            <a:ext cx="1579465" cy="140995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39940" idx="3"/>
            <a:endCxn id="39946" idx="1"/>
          </p:cNvCxnSpPr>
          <p:nvPr/>
        </p:nvCxnSpPr>
        <p:spPr bwMode="auto">
          <a:xfrm>
            <a:off x="4754638" y="4294188"/>
            <a:ext cx="1579465" cy="1233716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35" y="4982100"/>
            <a:ext cx="874152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Should we use a single </a:t>
            </a:r>
            <a:r>
              <a:rPr lang="en-US" sz="2400" b="1" dirty="0">
                <a:latin typeface="+mj-lt"/>
              </a:rPr>
              <a:t>m</a:t>
            </a:r>
            <a:r>
              <a:rPr lang="en-US" sz="2400" b="1" dirty="0" smtClean="0">
                <a:latin typeface="+mj-lt"/>
              </a:rPr>
              <a:t>ulti-way relationship </a:t>
            </a:r>
            <a:r>
              <a:rPr lang="en-US" sz="2400" dirty="0" smtClean="0">
                <a:latin typeface="+mj-lt"/>
              </a:rPr>
              <a:t>or a </a:t>
            </a:r>
            <a:r>
              <a:rPr lang="en-US" sz="2400" b="1" i="1" dirty="0" smtClean="0">
                <a:latin typeface="+mj-lt"/>
              </a:rPr>
              <a:t>new entity with binary relations?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0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197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+ Binary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253726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Covered earlier: </a:t>
            </a:r>
            <a:r>
              <a:rPr lang="en-US" sz="2400" dirty="0" smtClean="0">
                <a:solidFill>
                  <a:srgbClr val="000000"/>
                </a:solidFill>
              </a:rPr>
              <a:t>(B) is useful if we want to have multiple instances of the “relationship” per entity combination 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1200" y="4113751"/>
            <a:ext cx="268883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purchases per (product, store, person) combo possible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(B) is also useful when we want to add details (constraints or attributes) to the relationship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“A person who shops in only one store”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“How long a person has been shopping at a store”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9172" y="4032498"/>
            <a:ext cx="282773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We can add more-fine-grained constraints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(A) is useful when a relationship really is between multiple entities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</a:rPr>
              <a:t>- 	Ex: A </a:t>
            </a:r>
            <a:r>
              <a:rPr lang="en-US" sz="2400" i="1" dirty="0" smtClean="0">
                <a:solidFill>
                  <a:srgbClr val="000000"/>
                </a:solidFill>
              </a:rPr>
              <a:t>three-party legal contract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69F9ED-9884-1A4D-A067-180AAED5C34C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254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3. Design Principles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76400" y="2667000"/>
            <a:ext cx="8305800" cy="1371600"/>
            <a:chOff x="1676400" y="2667000"/>
            <a:chExt cx="8305800" cy="1371600"/>
          </a:xfrm>
        </p:grpSpPr>
        <p:sp>
          <p:nvSpPr>
            <p:cNvPr id="40964" name="AutoShape 3"/>
            <p:cNvSpPr>
              <a:spLocks noChangeArrowheads="1"/>
            </p:cNvSpPr>
            <p:nvPr/>
          </p:nvSpPr>
          <p:spPr bwMode="auto">
            <a:xfrm>
              <a:off x="4953000" y="26670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0965" name="Rectangle 4"/>
            <p:cNvSpPr>
              <a:spLocks noChangeArrowheads="1"/>
            </p:cNvSpPr>
            <p:nvPr/>
          </p:nvSpPr>
          <p:spPr bwMode="auto">
            <a:xfrm>
              <a:off x="1676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0966" name="Rectangle 5"/>
            <p:cNvSpPr>
              <a:spLocks noChangeArrowheads="1"/>
            </p:cNvSpPr>
            <p:nvPr/>
          </p:nvSpPr>
          <p:spPr bwMode="auto">
            <a:xfrm>
              <a:off x="7772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67" name="Line 6"/>
            <p:cNvSpPr>
              <a:spLocks noChangeShapeType="1"/>
            </p:cNvSpPr>
            <p:nvPr/>
          </p:nvSpPr>
          <p:spPr bwMode="auto">
            <a:xfrm flipH="1">
              <a:off x="3886199" y="3352800"/>
              <a:ext cx="1088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68" name="Line 7"/>
            <p:cNvSpPr>
              <a:spLocks noChangeShapeType="1"/>
            </p:cNvSpPr>
            <p:nvPr/>
          </p:nvSpPr>
          <p:spPr bwMode="auto">
            <a:xfrm>
              <a:off x="6498774" y="3352800"/>
              <a:ext cx="127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1099457" y="1600200"/>
            <a:ext cx="46277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What’s </a:t>
            </a:r>
            <a:r>
              <a:rPr lang="en-US" sz="2400" dirty="0" smtClean="0">
                <a:latin typeface="+mj-lt"/>
              </a:rPr>
              <a:t>wrong with these examples?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76400" y="4800600"/>
            <a:ext cx="8305800" cy="1371600"/>
            <a:chOff x="1676400" y="4800600"/>
            <a:chExt cx="8305800" cy="1371600"/>
          </a:xfrm>
        </p:grpSpPr>
        <p:sp>
          <p:nvSpPr>
            <p:cNvPr id="40970" name="AutoShape 9"/>
            <p:cNvSpPr>
              <a:spLocks noChangeArrowheads="1"/>
            </p:cNvSpPr>
            <p:nvPr/>
          </p:nvSpPr>
          <p:spPr bwMode="auto">
            <a:xfrm>
              <a:off x="4953000" y="4800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President</a:t>
              </a:r>
            </a:p>
          </p:txBody>
        </p:sp>
        <p:sp>
          <p:nvSpPr>
            <p:cNvPr id="40971" name="Rectangle 10"/>
            <p:cNvSpPr>
              <a:spLocks noChangeArrowheads="1"/>
            </p:cNvSpPr>
            <p:nvPr/>
          </p:nvSpPr>
          <p:spPr bwMode="auto">
            <a:xfrm>
              <a:off x="7772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72" name="Rectangle 11"/>
            <p:cNvSpPr>
              <a:spLocks noChangeArrowheads="1"/>
            </p:cNvSpPr>
            <p:nvPr/>
          </p:nvSpPr>
          <p:spPr bwMode="auto">
            <a:xfrm>
              <a:off x="1676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Country</a:t>
              </a:r>
            </a:p>
          </p:txBody>
        </p:sp>
        <p:sp>
          <p:nvSpPr>
            <p:cNvPr id="40973" name="Line 12"/>
            <p:cNvSpPr>
              <a:spLocks noChangeShapeType="1"/>
            </p:cNvSpPr>
            <p:nvPr/>
          </p:nvSpPr>
          <p:spPr bwMode="auto">
            <a:xfrm>
              <a:off x="6477000" y="54864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74" name="Line 13"/>
            <p:cNvSpPr>
              <a:spLocks noChangeShapeType="1"/>
            </p:cNvSpPr>
            <p:nvPr/>
          </p:nvSpPr>
          <p:spPr bwMode="auto">
            <a:xfrm flipH="1">
              <a:off x="3886200" y="54864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0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9760C5-F2AB-2046-94D4-0F27F47C5083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1988" name="AutoShape 3"/>
          <p:cNvSpPr>
            <a:spLocks noChangeArrowheads="1"/>
          </p:cNvSpPr>
          <p:nvPr/>
        </p:nvSpPr>
        <p:spPr bwMode="auto">
          <a:xfrm>
            <a:off x="5266765" y="326151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2218765" y="2423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8086165" y="3566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>
            <a:off x="6790765" y="394731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2" name="Oval 7"/>
          <p:cNvSpPr>
            <a:spLocks noChangeArrowheads="1"/>
          </p:cNvSpPr>
          <p:nvPr/>
        </p:nvSpPr>
        <p:spPr bwMode="auto">
          <a:xfrm>
            <a:off x="6943165" y="196611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 flipV="1">
            <a:off x="6028765" y="249951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4" name="Oval 9"/>
          <p:cNvSpPr>
            <a:spLocks noChangeArrowheads="1"/>
          </p:cNvSpPr>
          <p:nvPr/>
        </p:nvSpPr>
        <p:spPr bwMode="auto">
          <a:xfrm>
            <a:off x="5800165" y="5395119"/>
            <a:ext cx="1828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personName</a:t>
            </a:r>
          </a:p>
        </p:txBody>
      </p:sp>
      <p:sp>
        <p:nvSpPr>
          <p:cNvPr id="41995" name="Line 10"/>
          <p:cNvSpPr>
            <a:spLocks noChangeShapeType="1"/>
          </p:cNvSpPr>
          <p:nvPr/>
        </p:nvSpPr>
        <p:spPr bwMode="auto">
          <a:xfrm>
            <a:off x="6028765" y="4633119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>
            <a:off x="4428565" y="318531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7" name="Oval 12"/>
          <p:cNvSpPr>
            <a:spLocks noChangeArrowheads="1"/>
          </p:cNvSpPr>
          <p:nvPr/>
        </p:nvSpPr>
        <p:spPr bwMode="auto">
          <a:xfrm>
            <a:off x="3590365" y="5090319"/>
            <a:ext cx="1752600" cy="990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personAddr</a:t>
            </a:r>
          </a:p>
        </p:txBody>
      </p:sp>
      <p:sp>
        <p:nvSpPr>
          <p:cNvPr id="41998" name="Line 13"/>
          <p:cNvSpPr>
            <a:spLocks noChangeShapeType="1"/>
          </p:cNvSpPr>
          <p:nvPr/>
        </p:nvSpPr>
        <p:spPr bwMode="auto">
          <a:xfrm flipH="1">
            <a:off x="4352365" y="4633119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A8E412-24DC-524F-ABDA-D90639A5CBF9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3012" name="AutoShape 3"/>
          <p:cNvSpPr>
            <a:spLocks noChangeArrowheads="1"/>
          </p:cNvSpPr>
          <p:nvPr/>
        </p:nvSpPr>
        <p:spPr bwMode="auto">
          <a:xfrm>
            <a:off x="4823012" y="341349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1775012" y="2575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4442012" y="55470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3015" name="Rectangle 6"/>
          <p:cNvSpPr>
            <a:spLocks noChangeArrowheads="1"/>
          </p:cNvSpPr>
          <p:nvPr/>
        </p:nvSpPr>
        <p:spPr bwMode="auto">
          <a:xfrm>
            <a:off x="7642412" y="3718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6347012" y="409929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5585012" y="478509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8" name="Oval 9"/>
          <p:cNvSpPr>
            <a:spLocks noChangeArrowheads="1"/>
          </p:cNvSpPr>
          <p:nvPr/>
        </p:nvSpPr>
        <p:spPr bwMode="auto">
          <a:xfrm>
            <a:off x="8937812" y="181329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 flipV="1">
            <a:off x="5585012" y="265149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5661212" y="18894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Dates</a:t>
            </a:r>
          </a:p>
        </p:txBody>
      </p:sp>
      <p:sp>
        <p:nvSpPr>
          <p:cNvPr id="43021" name="Line 12"/>
          <p:cNvSpPr>
            <a:spLocks noChangeShapeType="1"/>
          </p:cNvSpPr>
          <p:nvPr/>
        </p:nvSpPr>
        <p:spPr bwMode="auto">
          <a:xfrm flipV="1">
            <a:off x="7871012" y="2194299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2" name="Line 13"/>
          <p:cNvSpPr>
            <a:spLocks noChangeShapeType="1"/>
          </p:cNvSpPr>
          <p:nvPr/>
        </p:nvSpPr>
        <p:spPr bwMode="auto">
          <a:xfrm>
            <a:off x="3984812" y="333729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6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064188" y="316528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90475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271745" y="1835533"/>
            <a:ext cx="4677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employees with multiple addresses here?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addresses where internal structure of the address (e.g.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z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ip code, state) is useful?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1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BCB76E-500D-7F43-84D2-DFC93686DB1F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Database Design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Database design: Why </a:t>
            </a:r>
            <a:r>
              <a:rPr lang="en-US" sz="2400" b="1" dirty="0"/>
              <a:t>do we need it?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 Agree on structure of the database before deciding on a particular </a:t>
            </a:r>
            <a:r>
              <a:rPr lang="en-US" sz="2000" dirty="0" smtClean="0"/>
              <a:t>implementation</a:t>
            </a:r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Consider issues such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entities to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entities are related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constraints exist in the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to achieve </a:t>
            </a:r>
            <a:r>
              <a:rPr lang="en-US" sz="2000" u="sng" dirty="0"/>
              <a:t>good</a:t>
            </a:r>
            <a:r>
              <a:rPr lang="en-US" sz="2000" dirty="0"/>
              <a:t> </a:t>
            </a:r>
            <a:r>
              <a:rPr lang="en-US" sz="2000" dirty="0" smtClean="0"/>
              <a:t>designs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Several formalisms </a:t>
            </a:r>
            <a:r>
              <a:rPr lang="en-US" sz="2400" b="1" dirty="0" smtClean="0"/>
              <a:t>exist</a:t>
            </a:r>
            <a:endParaRPr lang="en-US" sz="2400" b="1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We discuss one flavor of E/R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8565" y="3056965"/>
            <a:ext cx="27432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This the first project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64188" y="278964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52911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2502" y="5781088"/>
            <a:ext cx="676699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In general, when we want to record several values, </a:t>
            </a:r>
            <a:r>
              <a:rPr lang="en-US" sz="2400" smtClean="0">
                <a:latin typeface="+mj-lt"/>
              </a:rPr>
              <a:t>we choose new entity</a:t>
            </a:r>
            <a:endParaRPr lang="en-US" sz="240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79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Key concept:</a:t>
            </a:r>
            <a:endParaRPr lang="en-US" sz="3600" dirty="0"/>
          </a:p>
          <a:p>
            <a:pPr marL="457200" lvl="1" indent="0">
              <a:buNone/>
            </a:pP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Both </a:t>
            </a:r>
            <a:r>
              <a:rPr lang="en-US" sz="3600" b="1" i="1" dirty="0" smtClean="0"/>
              <a:t>Entity sets </a:t>
            </a:r>
            <a:r>
              <a:rPr lang="en-US" sz="3600" dirty="0" smtClean="0"/>
              <a:t>and </a:t>
            </a:r>
            <a:r>
              <a:rPr lang="en-US" sz="3600" b="1" i="1" dirty="0" smtClean="0"/>
              <a:t>Relationships</a:t>
            </a:r>
            <a:r>
              <a:rPr lang="en-US" sz="3600" dirty="0" smtClean="0"/>
              <a:t> become relations (tables in RDBMS)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74790" y="1690596"/>
            <a:ext cx="2835208" cy="1126368"/>
            <a:chOff x="7874790" y="1690596"/>
            <a:chExt cx="2835208" cy="112636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397402" y="2458574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8609844" y="169059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price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9712425" y="17417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7874790" y="210018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rot="16200000" flipH="1">
              <a:off x="8989699" y="2230065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9452044" y="2093184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9886326" y="2133688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 smtClean="0"/>
              <a:t>An entity set becomes a relation (</a:t>
            </a:r>
            <a:r>
              <a:rPr lang="en-US" kern="0" dirty="0" err="1" smtClean="0"/>
              <a:t>multiset</a:t>
            </a:r>
            <a:r>
              <a:rPr lang="en-US" kern="0" dirty="0" smtClean="0"/>
              <a:t> of tuples / table)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one entity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composed of the entity’s attributes, and has the same primary key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0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97402" y="2458574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8609844" y="169059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price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9712425" y="17417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7874790" y="210018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H="1">
            <a:off x="8989699" y="2230065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16200000" flipH="1">
            <a:off x="9452044" y="2093184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9886326" y="2133688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756023" y="2654853"/>
            <a:ext cx="6320961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Product(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name     CHAR(50) PRIMARY KEY,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price    DOUBLE,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 VARCHAR(30)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3859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367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kern="0" dirty="0" smtClean="0"/>
              <a:t>A relation </a:t>
            </a:r>
            <a:r>
              <a:rPr lang="en-US" sz="2400" u="sng" kern="0" dirty="0" smtClean="0"/>
              <a:t>between entity sets A</a:t>
            </a:r>
            <a:r>
              <a:rPr lang="en-US" sz="2400" u="sng" kern="0" baseline="-25000" dirty="0" smtClean="0"/>
              <a:t>1</a:t>
            </a:r>
            <a:r>
              <a:rPr lang="en-US" sz="2400" u="sng" kern="0" dirty="0" smtClean="0"/>
              <a:t>, …, A</a:t>
            </a:r>
            <a:r>
              <a:rPr lang="en-US" sz="2400" u="sng" kern="0" baseline="-25000" dirty="0" smtClean="0"/>
              <a:t>N</a:t>
            </a:r>
            <a:r>
              <a:rPr lang="en-US" sz="2400" kern="0" dirty="0" smtClean="0"/>
              <a:t> </a:t>
            </a:r>
            <a:r>
              <a:rPr lang="en-US" sz="2400" i="1" kern="0" dirty="0" smtClean="0"/>
              <a:t>also </a:t>
            </a:r>
            <a:r>
              <a:rPr lang="en-US" sz="2400" kern="0" dirty="0" smtClean="0"/>
              <a:t>becomes a </a:t>
            </a:r>
            <a:r>
              <a:rPr lang="en-US" sz="2400" kern="0" dirty="0" err="1" smtClean="0"/>
              <a:t>multiset</a:t>
            </a:r>
            <a:r>
              <a:rPr lang="en-US" sz="2400" kern="0" dirty="0" smtClean="0"/>
              <a:t> of tuples / a table</a:t>
            </a:r>
          </a:p>
          <a:p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one relation, i.e. one unique combination of entities (a</a:t>
            </a:r>
            <a:r>
              <a:rPr lang="en-US" sz="2400" kern="0" baseline="-25000" dirty="0" smtClean="0"/>
              <a:t>1</a:t>
            </a:r>
            <a:r>
              <a:rPr lang="en-US" sz="2400" kern="0" dirty="0" smtClean="0"/>
              <a:t>,…,</a:t>
            </a:r>
            <a:r>
              <a:rPr lang="en-US" sz="2400" kern="0" dirty="0" err="1" smtClean="0"/>
              <a:t>a</a:t>
            </a:r>
            <a:r>
              <a:rPr lang="en-US" sz="2400" kern="0" baseline="-25000" dirty="0" err="1" smtClean="0"/>
              <a:t>N</a:t>
            </a:r>
            <a:r>
              <a:rPr lang="en-US" sz="2400" kern="0" dirty="0" smtClean="0"/>
              <a:t>)</a:t>
            </a:r>
          </a:p>
          <a:p>
            <a:pPr lvl="1"/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</a:t>
            </a:r>
          </a:p>
          <a:p>
            <a:pPr lvl="2"/>
            <a:r>
              <a:rPr lang="en-US" sz="2000" kern="0" dirty="0" smtClean="0"/>
              <a:t>composed of the </a:t>
            </a:r>
            <a:r>
              <a:rPr lang="en-US" sz="2000" b="1" kern="0" dirty="0" smtClean="0"/>
              <a:t>union of the entity sets’ attributes</a:t>
            </a:r>
            <a:endParaRPr lang="en-US" sz="2000" kern="0" dirty="0"/>
          </a:p>
          <a:p>
            <a:pPr lvl="2"/>
            <a:r>
              <a:rPr lang="en-US" sz="2000" kern="0" dirty="0" smtClean="0"/>
              <a:t>has the entities’ primary keys as foreign keys</a:t>
            </a:r>
          </a:p>
          <a:p>
            <a:pPr lvl="2"/>
            <a:r>
              <a:rPr lang="en-US" sz="2000" kern="0" dirty="0" smtClean="0"/>
              <a:t>has the union of the entity sets’ keys as primary key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04792" y="1690688"/>
            <a:ext cx="5113185" cy="1140194"/>
            <a:chOff x="7943078" y="1690688"/>
            <a:chExt cx="4174900" cy="930965"/>
          </a:xfrm>
        </p:grpSpPr>
        <p:grpSp>
          <p:nvGrpSpPr>
            <p:cNvPr id="15" name="Group 14"/>
            <p:cNvGrpSpPr/>
            <p:nvPr/>
          </p:nvGrpSpPr>
          <p:grpSpPr>
            <a:xfrm>
              <a:off x="7943078" y="1690688"/>
              <a:ext cx="3532723" cy="930965"/>
              <a:chOff x="1676400" y="2271055"/>
              <a:chExt cx="8382000" cy="2286000"/>
            </a:xfrm>
          </p:grpSpPr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>
                <a:off x="5791200" y="3871255"/>
                <a:ext cx="1828800" cy="68580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Purchased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3886200" y="3947455"/>
                <a:ext cx="12192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</a:rPr>
                  <a:t>Product</a:t>
                </a:r>
              </a:p>
            </p:txBody>
          </p:sp>
          <p:sp>
            <p:nvSpPr>
              <p:cNvPr id="18" name="Oval 12"/>
              <p:cNvSpPr>
                <a:spLocks noChangeArrowheads="1"/>
              </p:cNvSpPr>
              <p:nvPr/>
            </p:nvSpPr>
            <p:spPr bwMode="auto">
              <a:xfrm>
                <a:off x="2743200" y="28044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19" name="Oval 13"/>
              <p:cNvSpPr>
                <a:spLocks noChangeArrowheads="1"/>
              </p:cNvSpPr>
              <p:nvPr/>
            </p:nvSpPr>
            <p:spPr bwMode="auto">
              <a:xfrm>
                <a:off x="4343400" y="28806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1676400" y="3414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 bwMode="auto">
              <a:xfrm rot="16200000" flipH="1">
                <a:off x="3291822" y="3619775"/>
                <a:ext cx="214733" cy="9740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16200000" flipH="1">
                <a:off x="3958572" y="3410225"/>
                <a:ext cx="557633" cy="5168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>
                <a:off x="4591050" y="3471205"/>
                <a:ext cx="381000" cy="571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8229600" y="3947454"/>
                <a:ext cx="18288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Person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Oval 12"/>
              <p:cNvSpPr>
                <a:spLocks noChangeArrowheads="1"/>
              </p:cNvSpPr>
              <p:nvPr/>
            </p:nvSpPr>
            <p:spPr bwMode="auto">
              <a:xfrm>
                <a:off x="8037854" y="2381425"/>
                <a:ext cx="1447801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 dirty="0" err="1">
                    <a:solidFill>
                      <a:srgbClr val="000000"/>
                    </a:solidFill>
                  </a:rPr>
                  <a:t>f</a:t>
                </a:r>
                <a:r>
                  <a:rPr lang="en-US" sz="1200" u="sng" dirty="0" err="1" smtClean="0">
                    <a:solidFill>
                      <a:srgbClr val="000000"/>
                    </a:solidFill>
                  </a:rPr>
                  <a:t>irstname</a:t>
                </a:r>
                <a:endParaRPr lang="en-US" sz="1200" u="sng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Connector 29"/>
              <p:cNvCxnSpPr>
                <a:stCxn id="29" idx="4"/>
              </p:cNvCxnSpPr>
              <p:nvPr/>
            </p:nvCxnSpPr>
            <p:spPr bwMode="auto">
              <a:xfrm>
                <a:off x="8761754" y="3067225"/>
                <a:ext cx="572748" cy="880232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5105400" y="4214155"/>
                <a:ext cx="685800" cy="1588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7620000" y="4214155"/>
                <a:ext cx="609600" cy="1143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Oval 13"/>
              <p:cNvSpPr>
                <a:spLocks noChangeArrowheads="1"/>
              </p:cNvSpPr>
              <p:nvPr/>
            </p:nvSpPr>
            <p:spPr bwMode="auto">
              <a:xfrm>
                <a:off x="6172200" y="2271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6343650" y="3318805"/>
                <a:ext cx="914400" cy="190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>
              <a:off x="11439950" y="1725929"/>
              <a:ext cx="678028" cy="3131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l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astname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6" name="Straight Connector 35"/>
            <p:cNvCxnSpPr>
              <a:stCxn id="35" idx="4"/>
              <a:endCxn id="28" idx="0"/>
            </p:cNvCxnSpPr>
            <p:nvPr/>
          </p:nvCxnSpPr>
          <p:spPr bwMode="auto">
            <a:xfrm flipH="1">
              <a:off x="11090413" y="2039115"/>
              <a:ext cx="688551" cy="33428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3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5637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45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60499" y="1675526"/>
            <a:ext cx="3925423" cy="1043955"/>
            <a:chOff x="1676400" y="2271055"/>
            <a:chExt cx="8382000" cy="2286003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229600" y="3947457"/>
              <a:ext cx="1828800" cy="6096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8037854" y="2381425"/>
              <a:ext cx="1447801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f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irstname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 bwMode="auto">
            <a:xfrm>
              <a:off x="8761754" y="3067225"/>
              <a:ext cx="572748" cy="8802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620000" y="4214155"/>
              <a:ext cx="609600" cy="1143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11439950" y="1725929"/>
            <a:ext cx="678028" cy="313186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11157694" y="2039115"/>
            <a:ext cx="621270" cy="4019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3" name="Rectangle 35"/>
          <p:cNvSpPr>
            <a:spLocks noChangeArrowheads="1"/>
          </p:cNvSpPr>
          <p:nvPr/>
        </p:nvSpPr>
        <p:spPr bwMode="auto">
          <a:xfrm>
            <a:off x="568541" y="1868912"/>
            <a:ext cx="6647974" cy="3477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Purchased(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name    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date      DATE,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PRIMARY KEY (name,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(name)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Product,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Person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 to Relational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5503777" y="4377476"/>
            <a:ext cx="1383799" cy="506023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62320" y="443370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>
            <a:off x="3197445" y="359032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4408269" y="364655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390230" y="4040127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rot="16200000" flipH="1">
            <a:off x="3614592" y="4182757"/>
            <a:ext cx="158443" cy="7370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6200000" flipH="1">
            <a:off x="4122326" y="403244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>
            <a:off x="4599243" y="407692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348842" y="4433700"/>
            <a:ext cx="1261758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7203753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f</a:t>
            </a:r>
            <a:r>
              <a:rPr lang="en-US" sz="1200" u="sng" dirty="0" err="1" smtClean="0">
                <a:solidFill>
                  <a:srgbClr val="000000"/>
                </a:solidFill>
              </a:rPr>
              <a:t>irstname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 bwMode="auto">
          <a:xfrm>
            <a:off x="7751507" y="3784215"/>
            <a:ext cx="433382" cy="6494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4984853" y="4630488"/>
            <a:ext cx="518925" cy="117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6887576" y="4630488"/>
            <a:ext cx="461266" cy="8433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5792068" y="3196755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rot="5400000">
            <a:off x="5930400" y="3968054"/>
            <a:ext cx="674698" cy="14414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8739134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7979721" y="3784215"/>
            <a:ext cx="1307167" cy="6494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062322" y="604906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Store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3197447" y="520568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4408271" y="526191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address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 rot="16200000" flipH="1">
            <a:off x="4122328" y="564780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>
            <a:off x="4599245" y="569228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40" idx="3"/>
            <a:endCxn id="16" idx="2"/>
          </p:cNvCxnSpPr>
          <p:nvPr/>
        </p:nvCxnSpPr>
        <p:spPr bwMode="auto">
          <a:xfrm flipV="1">
            <a:off x="4984855" y="4883499"/>
            <a:ext cx="1210822" cy="13623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30250" y="1690688"/>
            <a:ext cx="3990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represent this as a relational schema?</a:t>
            </a:r>
            <a:endParaRPr lang="en-US" sz="2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73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9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305518"/>
          </a:xfrm>
        </p:spPr>
        <p:txBody>
          <a:bodyPr/>
          <a:lstStyle/>
          <a:p>
            <a:r>
              <a:rPr lang="en-US" dirty="0" smtClean="0"/>
              <a:t>Add arrows to your E/R diagram!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810995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player can only belong to one team, a play can only be in one game, a pass/run..?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309" y="3064128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50309" y="4810995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can achieve a </a:t>
            </a:r>
            <a:r>
              <a:rPr lang="en-US" sz="2000" b="1" u="sng" dirty="0" smtClean="0">
                <a:latin typeface="+mj-lt"/>
              </a:rPr>
              <a:t>Personal Record</a:t>
            </a:r>
            <a:r>
              <a:rPr lang="en-US" sz="2000" dirty="0" smtClean="0">
                <a:latin typeface="+mj-lt"/>
              </a:rPr>
              <a:t> linked to a specific Game and Play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992284"/>
            <a:ext cx="635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make sure to add </a:t>
            </a:r>
            <a:r>
              <a:rPr lang="en-US" sz="2400" b="1" u="sng" dirty="0" smtClean="0">
                <a:latin typeface="+mj-lt"/>
              </a:rPr>
              <a:t>(new concepts underlined):</a:t>
            </a:r>
            <a:endParaRPr lang="en-US" sz="24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4313" y="4810995"/>
            <a:ext cx="2282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have a </a:t>
            </a:r>
            <a:r>
              <a:rPr lang="en-US" sz="2000" b="1" u="sng" dirty="0" smtClean="0">
                <a:latin typeface="+mj-lt"/>
              </a:rPr>
              <a:t>weight</a:t>
            </a:r>
            <a:r>
              <a:rPr lang="en-US" sz="2000" dirty="0" smtClean="0">
                <a:latin typeface="+mj-lt"/>
              </a:rPr>
              <a:t> which changes in on vs. off-season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4313" y="3064128"/>
            <a:ext cx="1168041" cy="1557388"/>
          </a:xfrm>
          <a:prstGeom prst="rect">
            <a:avLst/>
          </a:prstGeom>
        </p:spPr>
      </p:pic>
      <p:pic>
        <p:nvPicPr>
          <p:cNvPr id="18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8576" y="38809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3431"/>
            <a:ext cx="10515600" cy="1886511"/>
          </a:xfrm>
        </p:spPr>
        <p:txBody>
          <a:bodyPr/>
          <a:lstStyle/>
          <a:p>
            <a:r>
              <a:rPr lang="en-US" dirty="0" smtClean="0"/>
              <a:t>[If time]: write a CREATE TABLE statement for Teams and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8199" y="5919583"/>
            <a:ext cx="1003731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Fun for you! </a:t>
            </a:r>
            <a:r>
              <a:rPr lang="en-US" sz="2400" dirty="0" smtClean="0"/>
              <a:t>Create </a:t>
            </a:r>
            <a:r>
              <a:rPr lang="en-US" sz="2400" dirty="0" err="1" smtClean="0"/>
              <a:t>StrengthsOfMine</a:t>
            </a:r>
            <a:r>
              <a:rPr lang="en-US" sz="2400" dirty="0" smtClean="0"/>
              <a:t> Table.</a:t>
            </a:r>
          </a:p>
          <a:p>
            <a:r>
              <a:rPr lang="en-US" sz="2400" dirty="0" smtClean="0"/>
              <a:t>(Find Von Miller’s strength in it by watching this informational </a:t>
            </a:r>
            <a:r>
              <a:rPr lang="en-US" sz="2400" dirty="0" smtClean="0">
                <a:hlinkClick r:id="rId2"/>
              </a:rPr>
              <a:t>video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49138"/>
            <a:ext cx="6362700" cy="295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13" y="2449138"/>
            <a:ext cx="2489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31360"/>
            <a:ext cx="103632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b="1" dirty="0" smtClean="0"/>
              <a:t>Requirements analysis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is going to be stored?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How is it going to be used?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are we going to do with the data?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Who should access the data?</a:t>
            </a:r>
          </a:p>
          <a:p>
            <a:pPr marL="971550" lvl="1" indent="-514350">
              <a:buAutoNum type="arabicPeriod"/>
            </a:pPr>
            <a:endParaRPr lang="en-US" dirty="0" smtClean="0"/>
          </a:p>
          <a:p>
            <a:pPr marL="914400" lvl="1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2776" y="2531360"/>
            <a:ext cx="3429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Technical and non-technical people are involved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Pentagon 9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Requirements Analysis</a:t>
            </a:r>
            <a:endParaRPr lang="en-US" dirty="0"/>
          </a:p>
        </p:txBody>
      </p:sp>
      <p:sp>
        <p:nvSpPr>
          <p:cNvPr id="11" name="Chevron 10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9788"/>
            <a:ext cx="10515600" cy="18865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Make sure you’ve represented the season accurately!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21" y="2404399"/>
            <a:ext cx="5716779" cy="42107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415147">
            <a:off x="3286760" y="3146527"/>
            <a:ext cx="4006083" cy="17543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This year: </a:t>
            </a:r>
          </a:p>
          <a:p>
            <a:pPr algn="ctr"/>
            <a:r>
              <a:rPr lang="en-US" sz="5400" b="1" i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3-1!!!!</a:t>
            </a:r>
            <a:endParaRPr lang="en-US" sz="5400" b="1" i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31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7720"/>
            <a:ext cx="10515600" cy="971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Can you write queries to: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80" y="2061436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6091" y="2083944"/>
            <a:ext cx="427590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W/L percentage?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average game outcome?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HIGHEST and LOWEST ranked teams?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the WORST team in the 2014 NFL season if bye weeks did not exist</a:t>
            </a:r>
            <a:r>
              <a:rPr lang="en-US" sz="2000" dirty="0" smtClean="0"/>
              <a:t>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New! </a:t>
            </a:r>
            <a:r>
              <a:rPr lang="en-US" sz="2000" dirty="0" smtClean="0"/>
              <a:t>Calculate only team with suspended QB for first four games.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21" y="1905030"/>
            <a:ext cx="5716779" cy="42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Advanced E/R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7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Subclasses &amp; connection to OO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Constraints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Weak entity sets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4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66FB78-B3E1-D54F-8CC0-4B065FCEED74}" type="slidenum">
              <a:rPr lang="en-US" smtClean="0">
                <a:solidFill>
                  <a:srgbClr val="000000"/>
                </a:solidFill>
              </a:rPr>
              <a:pPr/>
              <a:t>64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Subclasses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923731" y="1793054"/>
            <a:ext cx="1003973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Some objects in a class may be special, i.e. worthy of their own class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Define </a:t>
            </a:r>
            <a:r>
              <a:rPr lang="en-US" sz="2400" dirty="0">
                <a:solidFill>
                  <a:srgbClr val="000000"/>
                </a:solidFill>
              </a:rPr>
              <a:t>a new </a:t>
            </a:r>
            <a:r>
              <a:rPr lang="en-US" sz="2400" dirty="0" smtClean="0">
                <a:solidFill>
                  <a:srgbClr val="000000"/>
                </a:solidFill>
              </a:rPr>
              <a:t>class?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But what if we want to maintain connection to current class?</a:t>
            </a:r>
            <a:endParaRPr lang="en-US" sz="2400" i="1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u="sng" dirty="0">
                <a:solidFill>
                  <a:srgbClr val="000000"/>
                </a:solidFill>
              </a:rPr>
              <a:t>B</a:t>
            </a:r>
            <a:r>
              <a:rPr lang="en-US" sz="2400" u="sng" dirty="0" smtClean="0">
                <a:solidFill>
                  <a:srgbClr val="000000"/>
                </a:solidFill>
              </a:rPr>
              <a:t>etter</a:t>
            </a:r>
            <a:r>
              <a:rPr lang="en-US" sz="2400" u="sng" dirty="0">
                <a:solidFill>
                  <a:srgbClr val="000000"/>
                </a:solidFill>
              </a:rPr>
              <a:t>: define a </a:t>
            </a:r>
            <a:r>
              <a:rPr lang="en-US" sz="2400" i="1" u="sng" dirty="0" smtClean="0">
                <a:solidFill>
                  <a:srgbClr val="000000"/>
                </a:solidFill>
              </a:rPr>
              <a:t>subclass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Ex: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5699125" y="4003675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3962400" y="4876801"/>
            <a:ext cx="13724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Software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6926478" y="4876801"/>
            <a:ext cx="1728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Educational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60" name="Line 7"/>
          <p:cNvSpPr>
            <a:spLocks noChangeShapeType="1"/>
          </p:cNvSpPr>
          <p:nvPr/>
        </p:nvSpPr>
        <p:spPr bwMode="auto">
          <a:xfrm flipH="1">
            <a:off x="4572000" y="44958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>
            <a:off x="6324600" y="44958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15737" y="6015692"/>
            <a:ext cx="496052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can define </a:t>
            </a:r>
            <a:r>
              <a:rPr lang="en-US" sz="2800" b="1" dirty="0" smtClean="0">
                <a:latin typeface="+mj-lt"/>
              </a:rPr>
              <a:t>subclasses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in E/R!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9158" grpId="0"/>
      <p:bldP spid="49159" grpId="0"/>
      <p:bldP spid="49160" grpId="0" animBg="1"/>
      <p:bldP spid="49161" grpId="0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F924F9-EC24-9F43-B878-0FCBAF071D5F}" type="slidenum">
              <a:rPr lang="en-US" smtClean="0">
                <a:solidFill>
                  <a:srgbClr val="000000"/>
                </a:solidFill>
              </a:rPr>
              <a:pPr/>
              <a:t>65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320919" y="1663432"/>
            <a:ext cx="2284701" cy="1991791"/>
            <a:chOff x="4320919" y="1663432"/>
            <a:chExt cx="2284701" cy="1991791"/>
          </a:xfrm>
        </p:grpSpPr>
        <p:sp>
          <p:nvSpPr>
            <p:cNvPr id="50180" name="Rectangle 3"/>
            <p:cNvSpPr>
              <a:spLocks noChangeArrowheads="1"/>
            </p:cNvSpPr>
            <p:nvPr/>
          </p:nvSpPr>
          <p:spPr bwMode="auto">
            <a:xfrm>
              <a:off x="4965322" y="3069402"/>
              <a:ext cx="1640298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0181" name="Oval 4"/>
            <p:cNvSpPr>
              <a:spLocks noChangeArrowheads="1"/>
            </p:cNvSpPr>
            <p:nvPr/>
          </p:nvSpPr>
          <p:spPr bwMode="auto">
            <a:xfrm>
              <a:off x="5199650" y="1663432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0183" name="Oval 6"/>
            <p:cNvSpPr>
              <a:spLocks noChangeArrowheads="1"/>
            </p:cNvSpPr>
            <p:nvPr/>
          </p:nvSpPr>
          <p:spPr bwMode="auto">
            <a:xfrm>
              <a:off x="4320919" y="236641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0184" name="Line 7"/>
            <p:cNvSpPr>
              <a:spLocks noChangeShapeType="1"/>
            </p:cNvSpPr>
            <p:nvPr/>
          </p:nvSpPr>
          <p:spPr bwMode="auto">
            <a:xfrm flipH="1" flipV="1">
              <a:off x="5199650" y="2835074"/>
              <a:ext cx="234328" cy="234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85" name="Line 8"/>
            <p:cNvSpPr>
              <a:spLocks noChangeShapeType="1"/>
            </p:cNvSpPr>
            <p:nvPr/>
          </p:nvSpPr>
          <p:spPr bwMode="auto">
            <a:xfrm flipV="1">
              <a:off x="5785471" y="2190671"/>
              <a:ext cx="0" cy="8787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63457" y="5061192"/>
            <a:ext cx="2167536" cy="1230224"/>
            <a:chOff x="2563457" y="5061192"/>
            <a:chExt cx="2167536" cy="1230224"/>
          </a:xfrm>
        </p:grpSpPr>
        <p:sp>
          <p:nvSpPr>
            <p:cNvPr id="50190" name="Rectangle 13"/>
            <p:cNvSpPr>
              <a:spLocks noChangeArrowheads="1"/>
            </p:cNvSpPr>
            <p:nvPr/>
          </p:nvSpPr>
          <p:spPr bwMode="auto">
            <a:xfrm>
              <a:off x="2914949" y="5061192"/>
              <a:ext cx="1816044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195" name="Oval 18"/>
            <p:cNvSpPr>
              <a:spLocks noChangeArrowheads="1"/>
            </p:cNvSpPr>
            <p:nvPr/>
          </p:nvSpPr>
          <p:spPr bwMode="auto">
            <a:xfrm>
              <a:off x="2563457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0196" name="Line 19"/>
            <p:cNvSpPr>
              <a:spLocks noChangeShapeType="1"/>
            </p:cNvSpPr>
            <p:nvPr/>
          </p:nvSpPr>
          <p:spPr bwMode="auto">
            <a:xfrm flipH="1">
              <a:off x="3676516" y="5647013"/>
              <a:ext cx="820149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2784" y="5061192"/>
            <a:ext cx="2753358" cy="1230224"/>
            <a:chOff x="6722784" y="5061192"/>
            <a:chExt cx="2753358" cy="1230224"/>
          </a:xfrm>
        </p:grpSpPr>
        <p:sp>
          <p:nvSpPr>
            <p:cNvPr id="50189" name="Rectangle 12"/>
            <p:cNvSpPr>
              <a:spLocks noChangeArrowheads="1"/>
            </p:cNvSpPr>
            <p:nvPr/>
          </p:nvSpPr>
          <p:spPr bwMode="auto">
            <a:xfrm>
              <a:off x="6722784" y="5061192"/>
              <a:ext cx="2050373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0194" name="Oval 17"/>
            <p:cNvSpPr>
              <a:spLocks noChangeArrowheads="1"/>
            </p:cNvSpPr>
            <p:nvPr/>
          </p:nvSpPr>
          <p:spPr bwMode="auto">
            <a:xfrm>
              <a:off x="8363083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ageGroup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197" name="Line 20"/>
            <p:cNvSpPr>
              <a:spLocks noChangeShapeType="1"/>
            </p:cNvSpPr>
            <p:nvPr/>
          </p:nvSpPr>
          <p:spPr bwMode="auto">
            <a:xfrm>
              <a:off x="7484351" y="5647013"/>
              <a:ext cx="878731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52263" y="3655223"/>
            <a:ext cx="3895708" cy="1405970"/>
            <a:chOff x="3852263" y="3655223"/>
            <a:chExt cx="3895708" cy="1405970"/>
          </a:xfrm>
        </p:grpSpPr>
        <p:sp>
          <p:nvSpPr>
            <p:cNvPr id="50187" name="AutoShape 10"/>
            <p:cNvSpPr>
              <a:spLocks noChangeArrowheads="1"/>
            </p:cNvSpPr>
            <p:nvPr/>
          </p:nvSpPr>
          <p:spPr bwMode="auto">
            <a:xfrm>
              <a:off x="5375397" y="4006715"/>
              <a:ext cx="761567" cy="644403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isA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5" name="Straight Connector 24"/>
            <p:cNvCxnSpPr>
              <a:endCxn id="50187" idx="2"/>
            </p:cNvCxnSpPr>
            <p:nvPr/>
          </p:nvCxnSpPr>
          <p:spPr bwMode="auto">
            <a:xfrm flipV="1">
              <a:off x="3852263" y="4651118"/>
              <a:ext cx="1523134" cy="41007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50189" idx="0"/>
              <a:endCxn id="50187" idx="4"/>
            </p:cNvCxnSpPr>
            <p:nvPr/>
          </p:nvCxnSpPr>
          <p:spPr bwMode="auto">
            <a:xfrm rot="16200000" flipV="1">
              <a:off x="6737430" y="4050652"/>
              <a:ext cx="410075" cy="16110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50187" idx="0"/>
              <a:endCxn id="50180" idx="2"/>
            </p:cNvCxnSpPr>
            <p:nvPr/>
          </p:nvCxnSpPr>
          <p:spPr bwMode="auto">
            <a:xfrm rot="5400000" flipH="1" flipV="1">
              <a:off x="5595079" y="3816323"/>
              <a:ext cx="351492" cy="2929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Modeling Subclasses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722133-8E06-344C-9044-3F3D88CA4E85}" type="slidenum">
              <a:rPr lang="en-US" smtClean="0">
                <a:solidFill>
                  <a:srgbClr val="000000"/>
                </a:solidFill>
              </a:rPr>
              <a:pPr/>
              <a:t>66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Understanding Subclasses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68574" y="1897166"/>
            <a:ext cx="4647041" cy="4048801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Think in terms of </a:t>
            </a:r>
            <a:r>
              <a:rPr lang="en-US" dirty="0" smtClean="0"/>
              <a:t>records; ex:</a:t>
            </a:r>
            <a:endParaRPr lang="en-US" dirty="0"/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accent2"/>
                </a:solidFill>
              </a:rPr>
              <a:t>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SoftwareProduct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EducationalProduct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81800" y="4572000"/>
            <a:ext cx="1219200" cy="304800"/>
            <a:chOff x="6781800" y="4572000"/>
            <a:chExt cx="1219200" cy="304800"/>
          </a:xfrm>
        </p:grpSpPr>
        <p:sp>
          <p:nvSpPr>
            <p:cNvPr id="51208" name="Line 13"/>
            <p:cNvSpPr>
              <a:spLocks noChangeShapeType="1"/>
            </p:cNvSpPr>
            <p:nvPr/>
          </p:nvSpPr>
          <p:spPr bwMode="auto">
            <a:xfrm>
              <a:off x="67818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09" name="Line 14"/>
            <p:cNvSpPr>
              <a:spLocks noChangeShapeType="1"/>
            </p:cNvSpPr>
            <p:nvPr/>
          </p:nvSpPr>
          <p:spPr bwMode="auto">
            <a:xfrm>
              <a:off x="6781800" y="48768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0" name="Line 15"/>
            <p:cNvSpPr>
              <a:spLocks noChangeShapeType="1"/>
            </p:cNvSpPr>
            <p:nvPr/>
          </p:nvSpPr>
          <p:spPr bwMode="auto">
            <a:xfrm flipV="1">
              <a:off x="80010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81800" y="6096000"/>
            <a:ext cx="1219200" cy="228600"/>
            <a:chOff x="6781800" y="6096000"/>
            <a:chExt cx="1219200" cy="228600"/>
          </a:xfrm>
        </p:grpSpPr>
        <p:sp>
          <p:nvSpPr>
            <p:cNvPr id="51211" name="Line 16"/>
            <p:cNvSpPr>
              <a:spLocks noChangeShapeType="1"/>
            </p:cNvSpPr>
            <p:nvPr/>
          </p:nvSpPr>
          <p:spPr bwMode="auto">
            <a:xfrm>
              <a:off x="67818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2" name="Line 17"/>
            <p:cNvSpPr>
              <a:spLocks noChangeShapeType="1"/>
            </p:cNvSpPr>
            <p:nvPr/>
          </p:nvSpPr>
          <p:spPr bwMode="auto">
            <a:xfrm>
              <a:off x="6781800" y="63246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3" name="Line 18"/>
            <p:cNvSpPr>
              <a:spLocks noChangeShapeType="1"/>
            </p:cNvSpPr>
            <p:nvPr/>
          </p:nvSpPr>
          <p:spPr bwMode="auto">
            <a:xfrm flipV="1">
              <a:off x="80010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81800" y="2479676"/>
            <a:ext cx="1219200" cy="919163"/>
            <a:chOff x="6781800" y="2479676"/>
            <a:chExt cx="1219200" cy="919163"/>
          </a:xfrm>
        </p:grpSpPr>
        <p:grpSp>
          <p:nvGrpSpPr>
            <p:cNvPr id="51205" name="Group 4"/>
            <p:cNvGrpSpPr>
              <a:grpSpLocks/>
            </p:cNvGrpSpPr>
            <p:nvPr/>
          </p:nvGrpSpPr>
          <p:grpSpPr bwMode="auto">
            <a:xfrm>
              <a:off x="6781800" y="2514600"/>
              <a:ext cx="1219200" cy="838200"/>
              <a:chOff x="3360" y="1632"/>
              <a:chExt cx="768" cy="528"/>
            </a:xfrm>
          </p:grpSpPr>
          <p:sp>
            <p:nvSpPr>
              <p:cNvPr id="51233" name="Rectangle 5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4" name="Line 6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7" name="Group 22"/>
            <p:cNvGrpSpPr>
              <a:grpSpLocks/>
            </p:cNvGrpSpPr>
            <p:nvPr/>
          </p:nvGrpSpPr>
          <p:grpSpPr bwMode="auto">
            <a:xfrm>
              <a:off x="6918326" y="2479676"/>
              <a:ext cx="893763" cy="919163"/>
              <a:chOff x="3398" y="1562"/>
              <a:chExt cx="563" cy="579"/>
            </a:xfrm>
          </p:grpSpPr>
          <p:sp>
            <p:nvSpPr>
              <p:cNvPr id="51227" name="Text Box 23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8" name="Text Box 24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p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rice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781800" y="3733800"/>
            <a:ext cx="1219200" cy="1173161"/>
            <a:chOff x="6781800" y="3733800"/>
            <a:chExt cx="1219200" cy="1173161"/>
          </a:xfrm>
        </p:grpSpPr>
        <p:grpSp>
          <p:nvGrpSpPr>
            <p:cNvPr id="51206" name="Group 7"/>
            <p:cNvGrpSpPr>
              <a:grpSpLocks/>
            </p:cNvGrpSpPr>
            <p:nvPr/>
          </p:nvGrpSpPr>
          <p:grpSpPr bwMode="auto">
            <a:xfrm>
              <a:off x="6781800" y="3733800"/>
              <a:ext cx="1219200" cy="838200"/>
              <a:chOff x="3360" y="1632"/>
              <a:chExt cx="768" cy="528"/>
            </a:xfrm>
          </p:grpSpPr>
          <p:sp>
            <p:nvSpPr>
              <p:cNvPr id="51231" name="Rectangle 8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2" name="Line 9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8" name="Group 25"/>
            <p:cNvGrpSpPr>
              <a:grpSpLocks/>
            </p:cNvGrpSpPr>
            <p:nvPr/>
          </p:nvGrpSpPr>
          <p:grpSpPr bwMode="auto">
            <a:xfrm>
              <a:off x="6934201" y="3733801"/>
              <a:ext cx="893763" cy="919163"/>
              <a:chOff x="3398" y="1562"/>
              <a:chExt cx="563" cy="579"/>
            </a:xfrm>
          </p:grpSpPr>
          <p:sp>
            <p:nvSpPr>
              <p:cNvPr id="51225" name="Text Box 26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6" name="Text Box 27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0" name="Text Box 31"/>
            <p:cNvSpPr txBox="1">
              <a:spLocks noChangeArrowheads="1"/>
            </p:cNvSpPr>
            <p:nvPr/>
          </p:nvSpPr>
          <p:spPr bwMode="auto">
            <a:xfrm>
              <a:off x="6895515" y="4537629"/>
              <a:ext cx="10869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platforms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81800" y="5257800"/>
            <a:ext cx="1219200" cy="1145366"/>
            <a:chOff x="6781800" y="5257800"/>
            <a:chExt cx="1219200" cy="1145366"/>
          </a:xfrm>
        </p:grpSpPr>
        <p:grpSp>
          <p:nvGrpSpPr>
            <p:cNvPr id="51207" name="Group 10"/>
            <p:cNvGrpSpPr>
              <a:grpSpLocks/>
            </p:cNvGrpSpPr>
            <p:nvPr/>
          </p:nvGrpSpPr>
          <p:grpSpPr bwMode="auto">
            <a:xfrm>
              <a:off x="6781800" y="5257800"/>
              <a:ext cx="1219200" cy="838200"/>
              <a:chOff x="3360" y="1632"/>
              <a:chExt cx="768" cy="528"/>
            </a:xfrm>
          </p:grpSpPr>
          <p:sp>
            <p:nvSpPr>
              <p:cNvPr id="51229" name="Rectangle 11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0" name="Line 12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9" name="Group 28"/>
            <p:cNvGrpSpPr>
              <a:grpSpLocks/>
            </p:cNvGrpSpPr>
            <p:nvPr/>
          </p:nvGrpSpPr>
          <p:grpSpPr bwMode="auto">
            <a:xfrm>
              <a:off x="6934201" y="5257801"/>
              <a:ext cx="893763" cy="919163"/>
              <a:chOff x="3398" y="1562"/>
              <a:chExt cx="563" cy="579"/>
            </a:xfrm>
          </p:grpSpPr>
          <p:sp>
            <p:nvSpPr>
              <p:cNvPr id="51223" name="Text Box 29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4" name="Text Box 30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1" name="Text Box 32"/>
            <p:cNvSpPr txBox="1">
              <a:spLocks noChangeArrowheads="1"/>
            </p:cNvSpPr>
            <p:nvPr/>
          </p:nvSpPr>
          <p:spPr bwMode="auto">
            <a:xfrm>
              <a:off x="6819352" y="6033834"/>
              <a:ext cx="11091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</a:rPr>
                <a:t>a</a:t>
              </a:r>
              <a:r>
                <a:rPr lang="en-US" dirty="0" err="1" smtClean="0">
                  <a:solidFill>
                    <a:srgbClr val="000000"/>
                  </a:solidFill>
                </a:rPr>
                <a:t>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53390" y="2806701"/>
            <a:ext cx="3398119" cy="2275012"/>
            <a:chOff x="1676400" y="838200"/>
            <a:chExt cx="8991600" cy="6019800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4800600" y="2667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5105400" y="838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 flipH="1" flipV="1">
              <a:off x="5105400" y="236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V="1">
              <a:off x="5867400" y="15240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auto">
            <a:xfrm>
              <a:off x="5334000" y="3886200"/>
              <a:ext cx="990600" cy="838200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isA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7086600" y="5257800"/>
              <a:ext cx="26670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2133600" y="5257800"/>
              <a:ext cx="23622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92202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ageGroup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16764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 flipH="1">
              <a:off x="3124200" y="6019800"/>
              <a:ext cx="1066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8077200" y="6019800"/>
              <a:ext cx="1143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 flipV="1">
              <a:off x="3352800" y="4724400"/>
              <a:ext cx="1981200" cy="5334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16200000" flipV="1">
              <a:off x="7105650" y="3943350"/>
              <a:ext cx="533400" cy="2095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 flipH="1" flipV="1">
              <a:off x="5619750" y="3638550"/>
              <a:ext cx="457200" cy="38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025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A61151-1231-314C-A342-846A9F51D9E7}" type="slidenum">
              <a:rPr lang="en-US" smtClean="0">
                <a:solidFill>
                  <a:srgbClr val="000000"/>
                </a:solidFill>
              </a:rPr>
              <a:pPr/>
              <a:t>67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4800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Think like tables…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52228" name="Group 3"/>
          <p:cNvGrpSpPr>
            <a:grpSpLocks noChangeAspect="1"/>
          </p:cNvGrpSpPr>
          <p:nvPr/>
        </p:nvGrpSpPr>
        <p:grpSpPr bwMode="auto">
          <a:xfrm>
            <a:off x="609601" y="1905000"/>
            <a:ext cx="5867400" cy="3927475"/>
            <a:chOff x="96" y="528"/>
            <a:chExt cx="5664" cy="3792"/>
          </a:xfrm>
        </p:grpSpPr>
        <p:sp>
          <p:nvSpPr>
            <p:cNvPr id="52279" name="Rectangle 4"/>
            <p:cNvSpPr>
              <a:spLocks noChangeAspect="1" noChangeArrowheads="1"/>
            </p:cNvSpPr>
            <p:nvPr/>
          </p:nvSpPr>
          <p:spPr bwMode="auto">
            <a:xfrm>
              <a:off x="2064" y="1680"/>
              <a:ext cx="1344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2280" name="Oval 5"/>
            <p:cNvSpPr>
              <a:spLocks noChangeAspect="1" noChangeArrowheads="1"/>
            </p:cNvSpPr>
            <p:nvPr/>
          </p:nvSpPr>
          <p:spPr bwMode="auto">
            <a:xfrm>
              <a:off x="2256" y="52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2282" name="Oval 7"/>
            <p:cNvSpPr>
              <a:spLocks noChangeAspect="1" noChangeArrowheads="1"/>
            </p:cNvSpPr>
            <p:nvPr/>
          </p:nvSpPr>
          <p:spPr bwMode="auto">
            <a:xfrm>
              <a:off x="1536" y="1104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2283" name="Line 8"/>
            <p:cNvSpPr>
              <a:spLocks noChangeAspect="1" noChangeShapeType="1"/>
            </p:cNvSpPr>
            <p:nvPr/>
          </p:nvSpPr>
          <p:spPr bwMode="auto">
            <a:xfrm flipH="1" flipV="1">
              <a:off x="2256" y="148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4" name="Line 9"/>
            <p:cNvSpPr>
              <a:spLocks noChangeAspect="1" noChangeShapeType="1"/>
            </p:cNvSpPr>
            <p:nvPr/>
          </p:nvSpPr>
          <p:spPr bwMode="auto">
            <a:xfrm flipV="1">
              <a:off x="2736" y="96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6" name="AutoShape 11"/>
            <p:cNvSpPr>
              <a:spLocks noChangeAspect="1" noChangeArrowheads="1"/>
            </p:cNvSpPr>
            <p:nvPr/>
          </p:nvSpPr>
          <p:spPr bwMode="auto">
            <a:xfrm>
              <a:off x="2376" y="2294"/>
              <a:ext cx="624" cy="528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isA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88" name="Rectangle 13"/>
            <p:cNvSpPr>
              <a:spLocks noChangeAspect="1" noChangeArrowheads="1"/>
            </p:cNvSpPr>
            <p:nvPr/>
          </p:nvSpPr>
          <p:spPr bwMode="auto">
            <a:xfrm>
              <a:off x="3504" y="3312"/>
              <a:ext cx="1680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2289" name="Rectangle 14"/>
            <p:cNvSpPr>
              <a:spLocks noChangeAspect="1" noChangeArrowheads="1"/>
            </p:cNvSpPr>
            <p:nvPr/>
          </p:nvSpPr>
          <p:spPr bwMode="auto">
            <a:xfrm>
              <a:off x="384" y="3312"/>
              <a:ext cx="1488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2293" name="Oval 18"/>
            <p:cNvSpPr>
              <a:spLocks noChangeAspect="1" noChangeArrowheads="1"/>
            </p:cNvSpPr>
            <p:nvPr/>
          </p:nvSpPr>
          <p:spPr bwMode="auto">
            <a:xfrm>
              <a:off x="4848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ageGroup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94" name="Oval 19"/>
            <p:cNvSpPr>
              <a:spLocks noChangeAspect="1" noChangeArrowheads="1"/>
            </p:cNvSpPr>
            <p:nvPr/>
          </p:nvSpPr>
          <p:spPr bwMode="auto">
            <a:xfrm>
              <a:off x="96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295" name="Line 20"/>
            <p:cNvSpPr>
              <a:spLocks noChangeAspect="1" noChangeShapeType="1"/>
            </p:cNvSpPr>
            <p:nvPr/>
          </p:nvSpPr>
          <p:spPr bwMode="auto">
            <a:xfrm flipH="1">
              <a:off x="1008" y="3792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96" name="Line 21"/>
            <p:cNvSpPr>
              <a:spLocks noChangeAspect="1" noChangeShapeType="1"/>
            </p:cNvSpPr>
            <p:nvPr/>
          </p:nvSpPr>
          <p:spPr bwMode="auto">
            <a:xfrm>
              <a:off x="4128" y="379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23959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23239"/>
              </p:ext>
            </p:extLst>
          </p:nvPr>
        </p:nvGraphicFramePr>
        <p:xfrm>
          <a:off x="7010400" y="914400"/>
          <a:ext cx="3429000" cy="198120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  <a:gridCol w="11430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rice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ategory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8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2701"/>
              </p:ext>
            </p:extLst>
          </p:nvPr>
        </p:nvGraphicFramePr>
        <p:xfrm>
          <a:off x="7772400" y="3276600"/>
          <a:ext cx="2667000" cy="9906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platforms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unix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9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335409"/>
              </p:ext>
            </p:extLst>
          </p:nvPr>
        </p:nvGraphicFramePr>
        <p:xfrm>
          <a:off x="7696200" y="4800600"/>
          <a:ext cx="2667000" cy="14859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ageGroup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todler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retired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76" name="Text Box 70"/>
          <p:cNvSpPr txBox="1">
            <a:spLocks noChangeArrowheads="1"/>
          </p:cNvSpPr>
          <p:nvPr/>
        </p:nvSpPr>
        <p:spPr bwMode="auto">
          <a:xfrm>
            <a:off x="6562726" y="385742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52277" name="Text Box 71"/>
          <p:cNvSpPr txBox="1">
            <a:spLocks noChangeArrowheads="1"/>
          </p:cNvSpPr>
          <p:nvPr/>
        </p:nvSpPr>
        <p:spPr bwMode="auto">
          <a:xfrm>
            <a:off x="6096001" y="3200400"/>
            <a:ext cx="159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Sw.Product</a:t>
            </a:r>
          </a:p>
        </p:txBody>
      </p:sp>
      <p:sp>
        <p:nvSpPr>
          <p:cNvPr id="52278" name="Text Box 72"/>
          <p:cNvSpPr txBox="1">
            <a:spLocks noChangeArrowheads="1"/>
          </p:cNvSpPr>
          <p:nvPr/>
        </p:nvSpPr>
        <p:spPr bwMode="auto">
          <a:xfrm>
            <a:off x="6629401" y="4267200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Ed.Product</a:t>
            </a:r>
          </a:p>
        </p:txBody>
      </p:sp>
      <p:cxnSp>
        <p:nvCxnSpPr>
          <p:cNvPr id="31" name="Straight Connector 30"/>
          <p:cNvCxnSpPr>
            <a:stCxn id="52289" idx="0"/>
            <a:endCxn id="52286" idx="3"/>
          </p:cNvCxnSpPr>
          <p:nvPr/>
        </p:nvCxnSpPr>
        <p:spPr bwMode="auto">
          <a:xfrm flipV="1">
            <a:off x="1678661" y="4280957"/>
            <a:ext cx="1616021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52288" idx="0"/>
            <a:endCxn id="52286" idx="3"/>
          </p:cNvCxnSpPr>
          <p:nvPr/>
        </p:nvCxnSpPr>
        <p:spPr bwMode="auto">
          <a:xfrm flipH="1" flipV="1">
            <a:off x="3294682" y="4280957"/>
            <a:ext cx="1715470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52286" idx="0"/>
            <a:endCxn id="52279" idx="2"/>
          </p:cNvCxnSpPr>
          <p:nvPr/>
        </p:nvCxnSpPr>
        <p:spPr bwMode="auto">
          <a:xfrm flipV="1">
            <a:off x="3294682" y="3595306"/>
            <a:ext cx="49724" cy="1387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76" grpId="0"/>
      <p:bldP spid="52277" grpId="0"/>
      <p:bldP spid="5227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56BD30-E3B0-D04D-8B4E-E30A8D18356E}" type="slidenum">
              <a:rPr lang="en-US" smtClean="0">
                <a:solidFill>
                  <a:srgbClr val="000000"/>
                </a:solidFill>
              </a:rPr>
              <a:pPr/>
              <a:t>68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458200" cy="4114800"/>
          </a:xfrm>
        </p:spPr>
        <p:txBody>
          <a:bodyPr/>
          <a:lstStyle/>
          <a:p>
            <a:pPr eaLnBrk="1" hangingPunct="1"/>
            <a:r>
              <a:rPr lang="en-US" dirty="0"/>
              <a:t>OO: C</a:t>
            </a:r>
            <a:r>
              <a:rPr lang="en-US" dirty="0" smtClean="0"/>
              <a:t>lasses </a:t>
            </a:r>
            <a:r>
              <a:rPr lang="en-US" dirty="0"/>
              <a:t>are disjoint (same for Java, C++)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5325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67000" y="3295650"/>
            <a:ext cx="6864350" cy="2087562"/>
            <a:chOff x="2667000" y="3295650"/>
            <a:chExt cx="6864350" cy="2087562"/>
          </a:xfrm>
        </p:grpSpPr>
        <p:grpSp>
          <p:nvGrpSpPr>
            <p:cNvPr id="53252" name="Group 3"/>
            <p:cNvGrpSpPr>
              <a:grpSpLocks/>
            </p:cNvGrpSpPr>
            <p:nvPr/>
          </p:nvGrpSpPr>
          <p:grpSpPr bwMode="auto">
            <a:xfrm>
              <a:off x="3886200" y="3759200"/>
              <a:ext cx="3943350" cy="1452563"/>
              <a:chOff x="1104" y="1668"/>
              <a:chExt cx="2484" cy="915"/>
            </a:xfrm>
          </p:grpSpPr>
          <p:sp>
            <p:nvSpPr>
              <p:cNvPr id="53260" name="Text Box 4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3261" name="Text Box 5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3262" name="Text Box 6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3263" name="Text Box 7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3264" name="Text Box 8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3265" name="Text Box 9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3266" name="Text Box 10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3267" name="Text Box 11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3254" name="Oval 13"/>
            <p:cNvSpPr>
              <a:spLocks noChangeArrowheads="1"/>
            </p:cNvSpPr>
            <p:nvPr/>
          </p:nvSpPr>
          <p:spPr bwMode="auto">
            <a:xfrm>
              <a:off x="4816474" y="3730724"/>
              <a:ext cx="1743075" cy="7777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5" name="Oval 14"/>
            <p:cNvSpPr>
              <a:spLocks noChangeArrowheads="1"/>
            </p:cNvSpPr>
            <p:nvPr/>
          </p:nvSpPr>
          <p:spPr bwMode="auto">
            <a:xfrm rot="2757794">
              <a:off x="3770313" y="4446637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6" name="Oval 15"/>
            <p:cNvSpPr>
              <a:spLocks noChangeArrowheads="1"/>
            </p:cNvSpPr>
            <p:nvPr/>
          </p:nvSpPr>
          <p:spPr bwMode="auto">
            <a:xfrm>
              <a:off x="6662006" y="3960812"/>
              <a:ext cx="1167544" cy="1385887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7" name="Text Box 16"/>
            <p:cNvSpPr txBox="1">
              <a:spLocks noChangeArrowheads="1"/>
            </p:cNvSpPr>
            <p:nvPr/>
          </p:nvSpPr>
          <p:spPr bwMode="auto">
            <a:xfrm>
              <a:off x="5257800" y="3295650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3258" name="Text Box 17"/>
            <p:cNvSpPr txBox="1">
              <a:spLocks noChangeArrowheads="1"/>
            </p:cNvSpPr>
            <p:nvPr/>
          </p:nvSpPr>
          <p:spPr bwMode="auto">
            <a:xfrm>
              <a:off x="2667000" y="4616450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SoftwareProduct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  <p:sp>
          <p:nvSpPr>
            <p:cNvPr id="53259" name="Text Box 18"/>
            <p:cNvSpPr txBox="1">
              <a:spLocks noChangeArrowheads="1"/>
            </p:cNvSpPr>
            <p:nvPr/>
          </p:nvSpPr>
          <p:spPr bwMode="auto">
            <a:xfrm>
              <a:off x="7543800" y="39878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EducationalProduct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55324" y="2304872"/>
            <a:ext cx="226733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OO = </a:t>
            </a:r>
            <a:r>
              <a:rPr lang="en-US" b="1" u="sng" dirty="0" smtClean="0">
                <a:latin typeface="+mj-lt"/>
              </a:rPr>
              <a:t>Object Oriented</a:t>
            </a:r>
            <a:r>
              <a:rPr lang="en-US" dirty="0" smtClean="0">
                <a:latin typeface="+mj-lt"/>
              </a:rPr>
              <a:t>.  E.g. classes as fundamental building block, etc…</a:t>
            </a:r>
          </a:p>
        </p:txBody>
      </p:sp>
    </p:spTree>
    <p:extLst>
      <p:ext uri="{BB962C8B-B14F-4D97-AF65-F5344CB8AC3E}">
        <p14:creationId xmlns:p14="http://schemas.microsoft.com/office/powerpoint/2010/main" val="3710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0F56DB-9BDC-8948-A611-B5A50BD45EFC}" type="slidenum">
              <a:rPr lang="en-US" smtClean="0">
                <a:solidFill>
                  <a:srgbClr val="000000"/>
                </a:solidFill>
              </a:rPr>
              <a:pPr/>
              <a:t>69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077200" cy="4114800"/>
          </a:xfrm>
        </p:spPr>
        <p:txBody>
          <a:bodyPr/>
          <a:lstStyle/>
          <a:p>
            <a:pPr eaLnBrk="1" hangingPunct="1"/>
            <a:r>
              <a:rPr lang="en-US" dirty="0"/>
              <a:t>E/R:   entity sets overlap</a:t>
            </a:r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3276601"/>
            <a:ext cx="7245350" cy="2133599"/>
            <a:chOff x="2286000" y="3276601"/>
            <a:chExt cx="7245350" cy="2133599"/>
          </a:xfrm>
        </p:grpSpPr>
        <p:sp>
          <p:nvSpPr>
            <p:cNvPr id="54277" name="Text Box 4"/>
            <p:cNvSpPr txBox="1">
              <a:spLocks noChangeArrowheads="1"/>
            </p:cNvSpPr>
            <p:nvPr/>
          </p:nvSpPr>
          <p:spPr bwMode="auto">
            <a:xfrm>
              <a:off x="2286000" y="4572001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SoftwareProduct</a:t>
              </a:r>
            </a:p>
          </p:txBody>
        </p:sp>
        <p:sp>
          <p:nvSpPr>
            <p:cNvPr id="54278" name="Text Box 5"/>
            <p:cNvSpPr txBox="1">
              <a:spLocks noChangeArrowheads="1"/>
            </p:cNvSpPr>
            <p:nvPr/>
          </p:nvSpPr>
          <p:spPr bwMode="auto">
            <a:xfrm>
              <a:off x="7543800" y="41910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EducationalProduct</a:t>
              </a:r>
            </a:p>
          </p:txBody>
        </p:sp>
        <p:grpSp>
          <p:nvGrpSpPr>
            <p:cNvPr id="54279" name="Group 6"/>
            <p:cNvGrpSpPr>
              <a:grpSpLocks/>
            </p:cNvGrpSpPr>
            <p:nvPr/>
          </p:nvGrpSpPr>
          <p:grpSpPr bwMode="auto">
            <a:xfrm>
              <a:off x="3733800" y="3657601"/>
              <a:ext cx="3943350" cy="1452563"/>
              <a:chOff x="1104" y="1668"/>
              <a:chExt cx="2484" cy="915"/>
            </a:xfrm>
          </p:grpSpPr>
          <p:sp>
            <p:nvSpPr>
              <p:cNvPr id="54284" name="Text Box 7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4285" name="Text Box 8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4286" name="Text Box 9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4287" name="Text Box 10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4288" name="Text Box 11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4289" name="Text Box 12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4290" name="Text Box 13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4291" name="Text Box 14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4280" name="Oval 15"/>
            <p:cNvSpPr>
              <a:spLocks noChangeArrowheads="1"/>
            </p:cNvSpPr>
            <p:nvPr/>
          </p:nvSpPr>
          <p:spPr bwMode="auto">
            <a:xfrm>
              <a:off x="3407228" y="3708251"/>
              <a:ext cx="5217145" cy="1701949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1" name="Text Box 16"/>
            <p:cNvSpPr txBox="1">
              <a:spLocks noChangeArrowheads="1"/>
            </p:cNvSpPr>
            <p:nvPr/>
          </p:nvSpPr>
          <p:spPr bwMode="auto">
            <a:xfrm>
              <a:off x="5105400" y="3276601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4282" name="Oval 17"/>
            <p:cNvSpPr>
              <a:spLocks noChangeArrowheads="1"/>
            </p:cNvSpPr>
            <p:nvPr/>
          </p:nvSpPr>
          <p:spPr bwMode="auto">
            <a:xfrm rot="2757794">
              <a:off x="3617913" y="4325988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3" name="Oval 18"/>
            <p:cNvSpPr>
              <a:spLocks noChangeArrowheads="1"/>
            </p:cNvSpPr>
            <p:nvPr/>
          </p:nvSpPr>
          <p:spPr bwMode="auto">
            <a:xfrm>
              <a:off x="6362125" y="3905251"/>
              <a:ext cx="1430181" cy="130869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474973"/>
            <a:ext cx="10363200" cy="37505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2. Conceptual Design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A </a:t>
            </a:r>
            <a:r>
              <a:rPr lang="en-US" sz="2800" u="sng" dirty="0" smtClean="0">
                <a:solidFill>
                  <a:srgbClr val="000000"/>
                </a:solidFill>
              </a:rPr>
              <a:t>high-level description</a:t>
            </a:r>
            <a:r>
              <a:rPr lang="en-US" sz="2800" dirty="0" smtClean="0">
                <a:solidFill>
                  <a:srgbClr val="000000"/>
                </a:solidFill>
              </a:rPr>
              <a:t> of the database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Sufficiently </a:t>
            </a:r>
            <a:r>
              <a:rPr lang="en-US" sz="2800" u="sng" dirty="0" smtClean="0">
                <a:solidFill>
                  <a:srgbClr val="000000"/>
                </a:solidFill>
              </a:rPr>
              <a:t>precise</a:t>
            </a:r>
            <a:r>
              <a:rPr lang="en-US" sz="2800" dirty="0" smtClean="0">
                <a:solidFill>
                  <a:srgbClr val="000000"/>
                </a:solidFill>
              </a:rPr>
              <a:t> that technical people can understand it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But, </a:t>
            </a:r>
            <a:r>
              <a:rPr lang="en-US" sz="2800" u="sng" dirty="0" smtClean="0">
                <a:solidFill>
                  <a:srgbClr val="000000"/>
                </a:solidFill>
              </a:rPr>
              <a:t>not so precise that non-technical people can’t participate</a:t>
            </a:r>
          </a:p>
          <a:p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326" y="6094740"/>
            <a:ext cx="530934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This is where E/R fits in.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29DFE2-3C13-4344-94E1-E8D31669D46A}" type="slidenum">
              <a:rPr lang="en-US" smtClean="0">
                <a:solidFill>
                  <a:srgbClr val="000000"/>
                </a:solidFill>
              </a:rPr>
              <a:pPr/>
              <a:t>70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68838" y="5888509"/>
            <a:ext cx="6454322" cy="516582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>
                <a:latin typeface="+mj-lt"/>
              </a:rPr>
              <a:t>No need for multiple inheritance in E/R</a:t>
            </a: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2706687" y="4203954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7964487" y="3822954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55302" name="Group 5"/>
          <p:cNvGrpSpPr>
            <a:grpSpLocks/>
          </p:cNvGrpSpPr>
          <p:nvPr/>
        </p:nvGrpSpPr>
        <p:grpSpPr bwMode="auto">
          <a:xfrm>
            <a:off x="4154487" y="3289554"/>
            <a:ext cx="3943350" cy="1452563"/>
            <a:chOff x="1104" y="1668"/>
            <a:chExt cx="2484" cy="915"/>
          </a:xfrm>
        </p:grpSpPr>
        <p:sp>
          <p:nvSpPr>
            <p:cNvPr id="55310" name="Text Box 6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5311" name="Text Box 7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5312" name="Text Box 8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5313" name="Text Box 9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5314" name="Text Box 10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5315" name="Text Box 11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5316" name="Text Box 12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5317" name="Text Box 13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5303" name="Oval 14"/>
          <p:cNvSpPr>
            <a:spLocks noChangeArrowheads="1"/>
          </p:cNvSpPr>
          <p:nvPr/>
        </p:nvSpPr>
        <p:spPr bwMode="auto">
          <a:xfrm>
            <a:off x="3544887" y="3266685"/>
            <a:ext cx="4942114" cy="1764582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4" name="Text Box 15"/>
          <p:cNvSpPr txBox="1">
            <a:spLocks noChangeArrowheads="1"/>
          </p:cNvSpPr>
          <p:nvPr/>
        </p:nvSpPr>
        <p:spPr bwMode="auto">
          <a:xfrm>
            <a:off x="5526087" y="2908554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5305" name="Freeform 16"/>
          <p:cNvSpPr>
            <a:spLocks/>
          </p:cNvSpPr>
          <p:nvPr/>
        </p:nvSpPr>
        <p:spPr bwMode="auto">
          <a:xfrm>
            <a:off x="5037136" y="3481416"/>
            <a:ext cx="3253921" cy="1317851"/>
          </a:xfrm>
          <a:custGeom>
            <a:avLst/>
            <a:gdLst>
              <a:gd name="T0" fmla="*/ 880 w 1560"/>
              <a:gd name="T1" fmla="*/ 104 h 832"/>
              <a:gd name="T2" fmla="*/ 1216 w 1560"/>
              <a:gd name="T3" fmla="*/ 56 h 832"/>
              <a:gd name="T4" fmla="*/ 1552 w 1560"/>
              <a:gd name="T5" fmla="*/ 440 h 832"/>
              <a:gd name="T6" fmla="*/ 1264 w 1560"/>
              <a:gd name="T7" fmla="*/ 728 h 832"/>
              <a:gd name="T8" fmla="*/ 496 w 1560"/>
              <a:gd name="T9" fmla="*/ 824 h 832"/>
              <a:gd name="T10" fmla="*/ 16 w 1560"/>
              <a:gd name="T11" fmla="*/ 680 h 832"/>
              <a:gd name="T12" fmla="*/ 400 w 1560"/>
              <a:gd name="T13" fmla="*/ 536 h 832"/>
              <a:gd name="T14" fmla="*/ 976 w 1560"/>
              <a:gd name="T15" fmla="*/ 488 h 832"/>
              <a:gd name="T16" fmla="*/ 880 w 1560"/>
              <a:gd name="T17" fmla="*/ 104 h 8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60"/>
              <a:gd name="T28" fmla="*/ 0 h 832"/>
              <a:gd name="T29" fmla="*/ 1560 w 1560"/>
              <a:gd name="T30" fmla="*/ 832 h 8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60" h="832">
                <a:moveTo>
                  <a:pt x="880" y="104"/>
                </a:moveTo>
                <a:cubicBezTo>
                  <a:pt x="920" y="32"/>
                  <a:pt x="1104" y="0"/>
                  <a:pt x="1216" y="56"/>
                </a:cubicBezTo>
                <a:cubicBezTo>
                  <a:pt x="1328" y="112"/>
                  <a:pt x="1544" y="328"/>
                  <a:pt x="1552" y="440"/>
                </a:cubicBezTo>
                <a:cubicBezTo>
                  <a:pt x="1560" y="552"/>
                  <a:pt x="1440" y="664"/>
                  <a:pt x="1264" y="728"/>
                </a:cubicBezTo>
                <a:cubicBezTo>
                  <a:pt x="1088" y="792"/>
                  <a:pt x="704" y="832"/>
                  <a:pt x="496" y="824"/>
                </a:cubicBezTo>
                <a:cubicBezTo>
                  <a:pt x="288" y="816"/>
                  <a:pt x="32" y="728"/>
                  <a:pt x="16" y="680"/>
                </a:cubicBezTo>
                <a:cubicBezTo>
                  <a:pt x="0" y="632"/>
                  <a:pt x="240" y="568"/>
                  <a:pt x="400" y="536"/>
                </a:cubicBezTo>
                <a:cubicBezTo>
                  <a:pt x="560" y="504"/>
                  <a:pt x="896" y="560"/>
                  <a:pt x="976" y="488"/>
                </a:cubicBezTo>
                <a:cubicBezTo>
                  <a:pt x="1056" y="416"/>
                  <a:pt x="840" y="176"/>
                  <a:pt x="880" y="104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6" name="Freeform 17"/>
          <p:cNvSpPr>
            <a:spLocks/>
          </p:cNvSpPr>
          <p:nvPr/>
        </p:nvSpPr>
        <p:spPr bwMode="auto">
          <a:xfrm>
            <a:off x="3784373" y="3819553"/>
            <a:ext cx="2929163" cy="1034632"/>
          </a:xfrm>
          <a:custGeom>
            <a:avLst/>
            <a:gdLst>
              <a:gd name="T0" fmla="*/ 0 w 1672"/>
              <a:gd name="T1" fmla="*/ 128 h 728"/>
              <a:gd name="T2" fmla="*/ 336 w 1672"/>
              <a:gd name="T3" fmla="*/ 32 h 728"/>
              <a:gd name="T4" fmla="*/ 720 w 1672"/>
              <a:gd name="T5" fmla="*/ 320 h 728"/>
              <a:gd name="T6" fmla="*/ 1296 w 1672"/>
              <a:gd name="T7" fmla="*/ 272 h 728"/>
              <a:gd name="T8" fmla="*/ 1632 w 1672"/>
              <a:gd name="T9" fmla="*/ 368 h 728"/>
              <a:gd name="T10" fmla="*/ 1536 w 1672"/>
              <a:gd name="T11" fmla="*/ 656 h 728"/>
              <a:gd name="T12" fmla="*/ 960 w 1672"/>
              <a:gd name="T13" fmla="*/ 704 h 728"/>
              <a:gd name="T14" fmla="*/ 336 w 1672"/>
              <a:gd name="T15" fmla="*/ 512 h 728"/>
              <a:gd name="T16" fmla="*/ 0 w 1672"/>
              <a:gd name="T17" fmla="*/ 128 h 7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72"/>
              <a:gd name="T28" fmla="*/ 0 h 728"/>
              <a:gd name="T29" fmla="*/ 1672 w 1672"/>
              <a:gd name="T30" fmla="*/ 728 h 72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72" h="728">
                <a:moveTo>
                  <a:pt x="0" y="128"/>
                </a:moveTo>
                <a:cubicBezTo>
                  <a:pt x="0" y="48"/>
                  <a:pt x="216" y="0"/>
                  <a:pt x="336" y="32"/>
                </a:cubicBezTo>
                <a:cubicBezTo>
                  <a:pt x="456" y="64"/>
                  <a:pt x="560" y="280"/>
                  <a:pt x="720" y="320"/>
                </a:cubicBezTo>
                <a:cubicBezTo>
                  <a:pt x="880" y="360"/>
                  <a:pt x="1144" y="264"/>
                  <a:pt x="1296" y="272"/>
                </a:cubicBezTo>
                <a:cubicBezTo>
                  <a:pt x="1448" y="280"/>
                  <a:pt x="1592" y="304"/>
                  <a:pt x="1632" y="368"/>
                </a:cubicBezTo>
                <a:cubicBezTo>
                  <a:pt x="1672" y="432"/>
                  <a:pt x="1648" y="600"/>
                  <a:pt x="1536" y="656"/>
                </a:cubicBezTo>
                <a:cubicBezTo>
                  <a:pt x="1424" y="712"/>
                  <a:pt x="1160" y="728"/>
                  <a:pt x="960" y="704"/>
                </a:cubicBezTo>
                <a:cubicBezTo>
                  <a:pt x="760" y="680"/>
                  <a:pt x="496" y="608"/>
                  <a:pt x="336" y="512"/>
                </a:cubicBezTo>
                <a:cubicBezTo>
                  <a:pt x="176" y="416"/>
                  <a:pt x="0" y="208"/>
                  <a:pt x="0" y="128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7" name="Text Box 18"/>
          <p:cNvSpPr txBox="1">
            <a:spLocks noChangeArrowheads="1"/>
          </p:cNvSpPr>
          <p:nvPr/>
        </p:nvSpPr>
        <p:spPr bwMode="auto">
          <a:xfrm>
            <a:off x="5373687" y="44325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esp1</a:t>
            </a:r>
          </a:p>
        </p:txBody>
      </p:sp>
      <p:sp>
        <p:nvSpPr>
          <p:cNvPr id="55308" name="Text Box 19"/>
          <p:cNvSpPr txBox="1">
            <a:spLocks noChangeArrowheads="1"/>
          </p:cNvSpPr>
          <p:nvPr/>
        </p:nvSpPr>
        <p:spPr bwMode="auto">
          <a:xfrm>
            <a:off x="5983287" y="43563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esp2</a:t>
            </a:r>
          </a:p>
        </p:txBody>
      </p:sp>
      <p:sp>
        <p:nvSpPr>
          <p:cNvPr id="55309" name="Rectangle 20"/>
          <p:cNvSpPr>
            <a:spLocks noChangeArrowheads="1"/>
          </p:cNvSpPr>
          <p:nvPr/>
        </p:nvSpPr>
        <p:spPr bwMode="auto">
          <a:xfrm>
            <a:off x="2108200" y="1957067"/>
            <a:ext cx="7467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We have three entity sets, but four different kinds of </a:t>
            </a:r>
            <a:r>
              <a:rPr lang="en-US" sz="2800" dirty="0" smtClean="0">
                <a:solidFill>
                  <a:srgbClr val="000000"/>
                </a:solidFill>
              </a:rPr>
              <a:t>objects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IsA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declare </a:t>
            </a:r>
            <a:r>
              <a:rPr lang="en-US" b="1" i="1" dirty="0" smtClean="0"/>
              <a:t>A </a:t>
            </a:r>
            <a:r>
              <a:rPr lang="en-US" b="1" i="1" dirty="0" err="1" smtClean="0"/>
              <a:t>IsA</a:t>
            </a:r>
            <a:r>
              <a:rPr lang="en-US" b="1" i="1" dirty="0" smtClean="0"/>
              <a:t> B </a:t>
            </a:r>
            <a:r>
              <a:rPr lang="en-US" dirty="0" smtClean="0"/>
              <a:t>then every </a:t>
            </a:r>
            <a:r>
              <a:rPr lang="en-US" b="1" dirty="0" smtClean="0"/>
              <a:t>A</a:t>
            </a:r>
            <a:r>
              <a:rPr lang="en-US" dirty="0" smtClean="0"/>
              <a:t> is a </a:t>
            </a:r>
            <a:r>
              <a:rPr lang="en-US" b="1" dirty="0" smtClean="0"/>
              <a:t>B</a:t>
            </a:r>
          </a:p>
          <a:p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dirty="0" err="1" smtClean="0"/>
              <a:t>IsA</a:t>
            </a:r>
            <a:r>
              <a:rPr lang="en-US" dirty="0" smtClean="0"/>
              <a:t> to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 descriptive attributes to a subclass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identify entities that participate in a relationship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No need for multiple inheritance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A7F3C-EFFD-084E-AF2F-40723FF13C24}" type="slidenum">
              <a:rPr lang="en-US" smtClean="0">
                <a:solidFill>
                  <a:srgbClr val="000000"/>
                </a:solidFill>
              </a:rPr>
              <a:pPr/>
              <a:t>72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UnionTypes With Subclasses</a:t>
            </a:r>
          </a:p>
        </p:txBody>
      </p:sp>
      <p:sp>
        <p:nvSpPr>
          <p:cNvPr id="56325" name="Rectangle 7"/>
          <p:cNvSpPr>
            <a:spLocks noChangeArrowheads="1"/>
          </p:cNvSpPr>
          <p:nvPr/>
        </p:nvSpPr>
        <p:spPr bwMode="auto">
          <a:xfrm>
            <a:off x="2895600" y="4747866"/>
            <a:ext cx="6705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Suppose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each piece of furniture is owned either by a person, or by a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company. 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How do we represent this?</a:t>
            </a:r>
            <a:endParaRPr lang="en-US" sz="28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334000" y="2985914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95600" y="2985914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610600" y="2985914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352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8AD77-1974-5D42-8093-FA6544DB5CAB}" type="slidenum">
              <a:rPr lang="en-US" smtClean="0">
                <a:solidFill>
                  <a:srgbClr val="000000"/>
                </a:solidFill>
              </a:rPr>
              <a:pPr/>
              <a:t>73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 Types with Subclasses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752600"/>
            <a:ext cx="8686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</a:rPr>
              <a:t>Say: each piece of furniture is owned either by a person, </a:t>
            </a:r>
            <a:r>
              <a:rPr lang="en-US" dirty="0" smtClean="0">
                <a:latin typeface="+mj-lt"/>
              </a:rPr>
              <a:t>or by </a:t>
            </a:r>
            <a:r>
              <a:rPr lang="en-US" dirty="0">
                <a:latin typeface="+mj-lt"/>
              </a:rPr>
              <a:t>a </a:t>
            </a:r>
            <a:r>
              <a:rPr lang="en-US" dirty="0" smtClean="0">
                <a:latin typeface="+mj-lt"/>
              </a:rPr>
              <a:t>company</a:t>
            </a:r>
          </a:p>
          <a:p>
            <a:pPr eaLnBrk="1" hangingPunct="1">
              <a:buFontTx/>
              <a:buNone/>
            </a:pPr>
            <a:endParaRPr lang="en-US" dirty="0" smtClean="0">
              <a:latin typeface="+mj-lt"/>
            </a:endParaRPr>
          </a:p>
          <a:p>
            <a:pPr eaLnBrk="1" hangingPunct="1">
              <a:buFontTx/>
              <a:buNone/>
            </a:pPr>
            <a:r>
              <a:rPr lang="en-US" b="1" u="sng" dirty="0" smtClean="0">
                <a:latin typeface="+mj-lt"/>
              </a:rPr>
              <a:t>Solution </a:t>
            </a:r>
            <a:r>
              <a:rPr lang="en-US" b="1" u="sng" dirty="0">
                <a:latin typeface="+mj-lt"/>
              </a:rPr>
              <a:t>1.</a:t>
            </a:r>
            <a:r>
              <a:rPr lang="en-US" dirty="0">
                <a:latin typeface="+mj-lt"/>
              </a:rPr>
              <a:t> Acceptable, </a:t>
            </a:r>
            <a:r>
              <a:rPr lang="en-US" dirty="0" smtClean="0">
                <a:latin typeface="+mj-lt"/>
              </a:rPr>
              <a:t>but imperfect </a:t>
            </a:r>
            <a:r>
              <a:rPr lang="en-US" dirty="0">
                <a:latin typeface="+mj-lt"/>
              </a:rPr>
              <a:t>(What’s wrong ?)</a:t>
            </a: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>
            <a:off x="5181600" y="3979862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57351" name="Rectangle 6"/>
          <p:cNvSpPr>
            <a:spLocks noChangeArrowheads="1"/>
          </p:cNvSpPr>
          <p:nvPr/>
        </p:nvSpPr>
        <p:spPr bwMode="auto">
          <a:xfrm>
            <a:off x="2743200" y="3979862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7352" name="Rectangle 7"/>
          <p:cNvSpPr>
            <a:spLocks noChangeArrowheads="1"/>
          </p:cNvSpPr>
          <p:nvPr/>
        </p:nvSpPr>
        <p:spPr bwMode="auto">
          <a:xfrm>
            <a:off x="8458200" y="3979862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57353" name="AutoShape 8"/>
          <p:cNvSpPr>
            <a:spLocks noChangeArrowheads="1"/>
          </p:cNvSpPr>
          <p:nvPr/>
        </p:nvSpPr>
        <p:spPr bwMode="auto">
          <a:xfrm>
            <a:off x="35052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ownedByPerson</a:t>
            </a:r>
          </a:p>
        </p:txBody>
      </p:sp>
      <p:sp>
        <p:nvSpPr>
          <p:cNvPr id="57354" name="AutoShape 9"/>
          <p:cNvSpPr>
            <a:spLocks noChangeArrowheads="1"/>
          </p:cNvSpPr>
          <p:nvPr/>
        </p:nvSpPr>
        <p:spPr bwMode="auto">
          <a:xfrm>
            <a:off x="67056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ownedByComp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stCxn id="57350" idx="2"/>
            <a:endCxn id="57353" idx="3"/>
          </p:cNvCxnSpPr>
          <p:nvPr/>
        </p:nvCxnSpPr>
        <p:spPr bwMode="auto">
          <a:xfrm rot="5400000">
            <a:off x="5290741" y="4947046"/>
            <a:ext cx="1384300" cy="383382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8" name="Straight Arrow Connector 17"/>
          <p:cNvCxnSpPr>
            <a:stCxn id="57350" idx="2"/>
            <a:endCxn id="57354" idx="1"/>
          </p:cNvCxnSpPr>
          <p:nvPr/>
        </p:nvCxnSpPr>
        <p:spPr bwMode="auto">
          <a:xfrm rot="16200000" flipH="1">
            <a:off x="5747941" y="4873228"/>
            <a:ext cx="1384300" cy="53101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Straight Connector 19"/>
          <p:cNvCxnSpPr>
            <a:stCxn id="57353" idx="1"/>
            <a:endCxn id="57351" idx="2"/>
          </p:cNvCxnSpPr>
          <p:nvPr/>
        </p:nvCxnSpPr>
        <p:spPr bwMode="auto">
          <a:xfrm rot="10800000">
            <a:off x="3255171" y="4446587"/>
            <a:ext cx="250031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57354" idx="3"/>
            <a:endCxn id="57352" idx="2"/>
          </p:cNvCxnSpPr>
          <p:nvPr/>
        </p:nvCxnSpPr>
        <p:spPr bwMode="auto">
          <a:xfrm flipV="1">
            <a:off x="8991601" y="4446587"/>
            <a:ext cx="155575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7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A54DBA-92F2-4B41-B2E1-CEAA340DECD1}" type="slidenum">
              <a:rPr lang="en-US" smtClean="0">
                <a:solidFill>
                  <a:srgbClr val="000000"/>
                </a:solidFill>
              </a:rPr>
              <a:pPr/>
              <a:t>74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Modeling Union Types with Subclasses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0071"/>
            <a:ext cx="103632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Solution 2: </a:t>
            </a:r>
            <a:r>
              <a:rPr lang="en-US" dirty="0" smtClean="0"/>
              <a:t>better (though more laborious)</a:t>
            </a:r>
            <a:endParaRPr lang="en-US" dirty="0"/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5257801" y="2514601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FurniturePiece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8375" name="Rectangle 6"/>
          <p:cNvSpPr>
            <a:spLocks noChangeArrowheads="1"/>
          </p:cNvSpPr>
          <p:nvPr/>
        </p:nvSpPr>
        <p:spPr bwMode="auto">
          <a:xfrm>
            <a:off x="3429000" y="5105401"/>
            <a:ext cx="10230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837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153400" y="5105401"/>
            <a:ext cx="1377950" cy="46672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eaLnBrk="1" hangingPunct="1">
              <a:buFontTx/>
              <a:buNone/>
            </a:pPr>
            <a:r>
              <a:rPr lang="en-US" sz="2400" dirty="0"/>
              <a:t>Company</a:t>
            </a:r>
          </a:p>
        </p:txBody>
      </p:sp>
      <p:sp>
        <p:nvSpPr>
          <p:cNvPr id="58377" name="AutoShape 8"/>
          <p:cNvSpPr>
            <a:spLocks noChangeArrowheads="1"/>
          </p:cNvSpPr>
          <p:nvPr/>
        </p:nvSpPr>
        <p:spPr bwMode="auto">
          <a:xfrm>
            <a:off x="5105400" y="3581400"/>
            <a:ext cx="2286000" cy="8382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</a:t>
            </a: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5715001" y="4953001"/>
            <a:ext cx="1023937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Owner</a:t>
            </a:r>
          </a:p>
        </p:txBody>
      </p:sp>
      <p:sp>
        <p:nvSpPr>
          <p:cNvPr id="58379" name="AutoShape 10"/>
          <p:cNvSpPr>
            <a:spLocks noChangeAspect="1" noChangeArrowheads="1"/>
          </p:cNvSpPr>
          <p:nvPr/>
        </p:nvSpPr>
        <p:spPr bwMode="auto">
          <a:xfrm>
            <a:off x="5867400" y="5867401"/>
            <a:ext cx="762000" cy="644525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isa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>
            <a:stCxn id="58374" idx="2"/>
            <a:endCxn id="58377" idx="0"/>
          </p:cNvCxnSpPr>
          <p:nvPr/>
        </p:nvCxnSpPr>
        <p:spPr bwMode="auto">
          <a:xfrm rot="5400000">
            <a:off x="5949555" y="3280171"/>
            <a:ext cx="600075" cy="238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Connector 24"/>
          <p:cNvCxnSpPr>
            <a:stCxn id="58377" idx="2"/>
            <a:endCxn id="58378" idx="0"/>
          </p:cNvCxnSpPr>
          <p:nvPr/>
        </p:nvCxnSpPr>
        <p:spPr bwMode="auto">
          <a:xfrm rot="5400000">
            <a:off x="5970985" y="4675586"/>
            <a:ext cx="533400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stCxn id="58378" idx="2"/>
            <a:endCxn id="58379" idx="0"/>
          </p:cNvCxnSpPr>
          <p:nvPr/>
        </p:nvCxnSpPr>
        <p:spPr bwMode="auto">
          <a:xfrm rot="16200000" flipH="1">
            <a:off x="6013848" y="5632847"/>
            <a:ext cx="447675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/>
          <p:cNvCxnSpPr>
            <a:stCxn id="58375" idx="2"/>
            <a:endCxn id="58379" idx="3"/>
          </p:cNvCxnSpPr>
          <p:nvPr/>
        </p:nvCxnSpPr>
        <p:spPr bwMode="auto">
          <a:xfrm rot="16200000" flipH="1">
            <a:off x="4622029" y="4885554"/>
            <a:ext cx="944860" cy="2307882"/>
          </a:xfrm>
          <a:prstGeom prst="bentConnector3">
            <a:avLst>
              <a:gd name="adj1" fmla="val 12419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/>
          <p:cNvCxnSpPr>
            <a:stCxn id="58379" idx="3"/>
            <a:endCxn id="58376" idx="2"/>
          </p:cNvCxnSpPr>
          <p:nvPr/>
        </p:nvCxnSpPr>
        <p:spPr bwMode="auto">
          <a:xfrm rot="5400000" flipH="1" flipV="1">
            <a:off x="7075487" y="4745038"/>
            <a:ext cx="939800" cy="2593975"/>
          </a:xfrm>
          <a:prstGeom prst="bentConnector3">
            <a:avLst>
              <a:gd name="adj1" fmla="val -2432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97551" y="3009708"/>
            <a:ext cx="326980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</a:t>
            </a:r>
            <a:r>
              <a:rPr lang="en-US" sz="2400" smtClean="0">
                <a:latin typeface="+mj-lt"/>
              </a:rPr>
              <a:t>is happening here?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54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75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74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 Constraints: Partial v. Total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81200" y="1793054"/>
            <a:ext cx="7811278" cy="1371600"/>
            <a:chOff x="1981200" y="1793054"/>
            <a:chExt cx="7811278" cy="1371600"/>
          </a:xfrm>
        </p:grpSpPr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5162939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1981200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8" name="Straight Connector 7"/>
            <p:cNvCxnSpPr>
              <a:stCxn id="5" idx="3"/>
              <a:endCxn id="4" idx="1"/>
            </p:cNvCxnSpPr>
            <p:nvPr/>
          </p:nvCxnSpPr>
          <p:spPr bwMode="auto">
            <a:xfrm>
              <a:off x="4114800" y="2478854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7658878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1" name="Straight Connector 10"/>
            <p:cNvCxnSpPr>
              <a:stCxn id="4" idx="3"/>
              <a:endCxn id="10" idx="1"/>
            </p:cNvCxnSpPr>
            <p:nvPr/>
          </p:nvCxnSpPr>
          <p:spPr bwMode="auto">
            <a:xfrm>
              <a:off x="6686939" y="2478854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3162300" y="3349378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Are there products made by no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company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? Companies that don’t make a product?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81200" y="4374477"/>
            <a:ext cx="7811278" cy="1371600"/>
            <a:chOff x="1981200" y="4374477"/>
            <a:chExt cx="7811278" cy="1371600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162939" y="4374477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981200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17" name="Straight Connector 16"/>
            <p:cNvCxnSpPr>
              <a:stCxn id="16" idx="3"/>
              <a:endCxn id="15" idx="1"/>
            </p:cNvCxnSpPr>
            <p:nvPr/>
          </p:nvCxnSpPr>
          <p:spPr bwMode="auto">
            <a:xfrm>
              <a:off x="4114800" y="5060277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7658878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9" name="Straight Connector 18"/>
            <p:cNvCxnSpPr>
              <a:stCxn id="15" idx="3"/>
              <a:endCxn id="18" idx="1"/>
            </p:cNvCxnSpPr>
            <p:nvPr/>
          </p:nvCxnSpPr>
          <p:spPr bwMode="auto">
            <a:xfrm>
              <a:off x="6686939" y="5060277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914399" y="6167736"/>
            <a:ext cx="106897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Bold line indicates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total </a:t>
            </a:r>
            <a:r>
              <a:rPr lang="en-US" sz="2400" i="1" u="sng" dirty="0" smtClean="0">
                <a:solidFill>
                  <a:srgbClr val="000000"/>
                </a:solidFill>
                <a:latin typeface="+mj-lt"/>
              </a:rPr>
              <a:t>participation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(i.e. here: all products are made by a company)</a:t>
            </a:r>
            <a:endParaRPr lang="en-US" sz="2400" i="1" u="sng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EFBE4F-2750-BB47-A06D-10F33BA80AD9}" type="slidenum">
              <a:rPr lang="en-US" smtClean="0">
                <a:solidFill>
                  <a:srgbClr val="000000"/>
                </a:solidFill>
              </a:rPr>
              <a:pPr/>
              <a:t>77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 Keys in E/R Diagrams</a:t>
            </a:r>
          </a:p>
        </p:txBody>
      </p:sp>
      <p:sp>
        <p:nvSpPr>
          <p:cNvPr id="6042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6042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4953000" y="47244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953000" y="3429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0425" name="Oval 8"/>
          <p:cNvSpPr>
            <a:spLocks noChangeArrowheads="1"/>
          </p:cNvSpPr>
          <p:nvPr/>
        </p:nvSpPr>
        <p:spPr bwMode="auto">
          <a:xfrm>
            <a:off x="52578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6" name="Oval 9"/>
          <p:cNvSpPr>
            <a:spLocks noChangeArrowheads="1"/>
          </p:cNvSpPr>
          <p:nvPr/>
        </p:nvSpPr>
        <p:spPr bwMode="auto">
          <a:xfrm>
            <a:off x="68580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60427" name="Oval 10"/>
          <p:cNvSpPr>
            <a:spLocks noChangeArrowheads="1"/>
          </p:cNvSpPr>
          <p:nvPr/>
        </p:nvSpPr>
        <p:spPr bwMode="auto">
          <a:xfrm>
            <a:off x="4114800" y="2514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 flipH="1" flipV="1">
            <a:off x="5257800" y="3124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29" name="Line 12"/>
          <p:cNvSpPr>
            <a:spLocks noChangeShapeType="1"/>
          </p:cNvSpPr>
          <p:nvPr/>
        </p:nvSpPr>
        <p:spPr bwMode="auto">
          <a:xfrm flipV="1">
            <a:off x="6019800" y="2286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0" name="Line 13"/>
          <p:cNvSpPr>
            <a:spLocks noChangeShapeType="1"/>
          </p:cNvSpPr>
          <p:nvPr/>
        </p:nvSpPr>
        <p:spPr bwMode="auto">
          <a:xfrm flipV="1">
            <a:off x="6629400" y="2286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1" name="Line 14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2" name="Line 15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3" name="Line 16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4" name="Line 17"/>
          <p:cNvSpPr>
            <a:spLocks noChangeShapeType="1"/>
          </p:cNvSpPr>
          <p:nvPr/>
        </p:nvSpPr>
        <p:spPr bwMode="auto">
          <a:xfrm>
            <a:off x="5638800" y="2057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5" name="Line 18"/>
          <p:cNvSpPr>
            <a:spLocks noChangeShapeType="1"/>
          </p:cNvSpPr>
          <p:nvPr/>
        </p:nvSpPr>
        <p:spPr bwMode="auto">
          <a:xfrm>
            <a:off x="7086600" y="2133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6" name="Line 19"/>
          <p:cNvSpPr>
            <a:spLocks noChangeShapeType="1"/>
          </p:cNvSpPr>
          <p:nvPr/>
        </p:nvSpPr>
        <p:spPr bwMode="auto">
          <a:xfrm>
            <a:off x="8534400" y="6400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8" name="Text Box 21"/>
          <p:cNvSpPr txBox="1">
            <a:spLocks noChangeArrowheads="1"/>
          </p:cNvSpPr>
          <p:nvPr/>
        </p:nvSpPr>
        <p:spPr bwMode="auto">
          <a:xfrm>
            <a:off x="1897779" y="1824335"/>
            <a:ext cx="21130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  <a:latin typeface="+mj-lt"/>
              </a:rPr>
              <a:t>Underline keys:</a:t>
            </a:r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34400" y="2943394"/>
            <a:ext cx="253637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no formal way </a:t>
            </a:r>
            <a:r>
              <a:rPr lang="en-US" sz="2400" smtClean="0">
                <a:latin typeface="+mj-lt"/>
              </a:rPr>
              <a:t>to specify </a:t>
            </a:r>
            <a:r>
              <a:rPr lang="en-US" sz="2400" i="1" smtClean="0">
                <a:latin typeface="+mj-lt"/>
              </a:rPr>
              <a:t>multiple</a:t>
            </a:r>
            <a:r>
              <a:rPr lang="en-US" sz="2400" smtClean="0">
                <a:latin typeface="+mj-lt"/>
              </a:rPr>
              <a:t> keys in E/R diagrams…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24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B092C9-5AF5-9145-B594-631B0A09120C}" type="slidenum">
              <a:rPr lang="en-US" smtClean="0">
                <a:solidFill>
                  <a:srgbClr val="000000"/>
                </a:solidFill>
              </a:rPr>
              <a:pPr/>
              <a:t>78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 Value Constraints</a:t>
            </a:r>
          </a:p>
        </p:txBody>
      </p:sp>
      <p:sp>
        <p:nvSpPr>
          <p:cNvPr id="61444" name="AutoShape 3"/>
          <p:cNvSpPr>
            <a:spLocks noChangeAspect="1" noChangeArrowheads="1"/>
          </p:cNvSpPr>
          <p:nvPr/>
        </p:nvSpPr>
        <p:spPr bwMode="auto">
          <a:xfrm>
            <a:off x="5097278" y="272235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5" name="Line 4"/>
          <p:cNvSpPr>
            <a:spLocks noChangeAspect="1" noChangeShapeType="1"/>
          </p:cNvSpPr>
          <p:nvPr/>
        </p:nvSpPr>
        <p:spPr bwMode="auto">
          <a:xfrm flipH="1">
            <a:off x="4640035" y="318089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6" name="Line 5"/>
          <p:cNvSpPr>
            <a:spLocks noChangeAspect="1" noChangeShapeType="1"/>
          </p:cNvSpPr>
          <p:nvPr/>
        </p:nvSpPr>
        <p:spPr bwMode="auto">
          <a:xfrm>
            <a:off x="6945086" y="318089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7" name="AutoShape 6"/>
          <p:cNvSpPr>
            <a:spLocks noChangeAspect="1" noChangeArrowheads="1"/>
          </p:cNvSpPr>
          <p:nvPr/>
        </p:nvSpPr>
        <p:spPr bwMode="auto">
          <a:xfrm>
            <a:off x="5116328" y="463370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8" name="Line 7"/>
          <p:cNvSpPr>
            <a:spLocks noChangeAspect="1" noChangeShapeType="1"/>
          </p:cNvSpPr>
          <p:nvPr/>
        </p:nvSpPr>
        <p:spPr bwMode="auto">
          <a:xfrm flipH="1">
            <a:off x="4659085" y="509224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9" name="Line 8"/>
          <p:cNvSpPr>
            <a:spLocks noChangeAspect="1" noChangeShapeType="1"/>
          </p:cNvSpPr>
          <p:nvPr/>
        </p:nvSpPr>
        <p:spPr bwMode="auto">
          <a:xfrm>
            <a:off x="6964136" y="509224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5651273" y="3907972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v. 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2174182"/>
            <a:ext cx="328679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See previous section!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57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766959-3E10-8A4D-B797-4FADED7A8352}" type="slidenum">
              <a:rPr lang="en-US" smtClean="0">
                <a:solidFill>
                  <a:srgbClr val="000000"/>
                </a:solidFill>
              </a:rPr>
              <a:pPr/>
              <a:t>79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Referential Integrity Constraints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793054"/>
            <a:ext cx="7543800" cy="1371600"/>
            <a:chOff x="2286000" y="1793054"/>
            <a:chExt cx="7543800" cy="1371600"/>
          </a:xfrm>
        </p:grpSpPr>
        <p:sp>
          <p:nvSpPr>
            <p:cNvPr id="62468" name="Rectangle 3"/>
            <p:cNvSpPr>
              <a:spLocks noChangeArrowheads="1"/>
            </p:cNvSpPr>
            <p:nvPr/>
          </p:nvSpPr>
          <p:spPr bwMode="auto">
            <a:xfrm>
              <a:off x="76962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69" name="Rectangle 4"/>
            <p:cNvSpPr>
              <a:spLocks noChangeArrowheads="1"/>
            </p:cNvSpPr>
            <p:nvPr/>
          </p:nvSpPr>
          <p:spPr bwMode="auto">
            <a:xfrm>
              <a:off x="22860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0" name="AutoShape 5"/>
            <p:cNvSpPr>
              <a:spLocks noChangeArrowheads="1"/>
            </p:cNvSpPr>
            <p:nvPr/>
          </p:nvSpPr>
          <p:spPr bwMode="auto">
            <a:xfrm>
              <a:off x="5334000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1" name="Line 6"/>
            <p:cNvSpPr>
              <a:spLocks noChangeShapeType="1"/>
            </p:cNvSpPr>
            <p:nvPr/>
          </p:nvSpPr>
          <p:spPr bwMode="auto">
            <a:xfrm flipH="1">
              <a:off x="4419600" y="2478854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2" name="Line 7"/>
            <p:cNvSpPr>
              <a:spLocks noChangeShapeType="1"/>
            </p:cNvSpPr>
            <p:nvPr/>
          </p:nvSpPr>
          <p:spPr bwMode="auto">
            <a:xfrm>
              <a:off x="6858000" y="24788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86000" y="4307654"/>
            <a:ext cx="7543800" cy="1371600"/>
            <a:chOff x="2286000" y="4307654"/>
            <a:chExt cx="7543800" cy="1371600"/>
          </a:xfrm>
        </p:grpSpPr>
        <p:sp>
          <p:nvSpPr>
            <p:cNvPr id="62473" name="Rectangle 8"/>
            <p:cNvSpPr>
              <a:spLocks noChangeArrowheads="1"/>
            </p:cNvSpPr>
            <p:nvPr/>
          </p:nvSpPr>
          <p:spPr bwMode="auto">
            <a:xfrm>
              <a:off x="76962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74" name="Rectangle 9"/>
            <p:cNvSpPr>
              <a:spLocks noChangeArrowheads="1"/>
            </p:cNvSpPr>
            <p:nvPr/>
          </p:nvSpPr>
          <p:spPr bwMode="auto">
            <a:xfrm>
              <a:off x="22860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5" name="AutoShape 10"/>
            <p:cNvSpPr>
              <a:spLocks noChangeArrowheads="1"/>
            </p:cNvSpPr>
            <p:nvPr/>
          </p:nvSpPr>
          <p:spPr bwMode="auto">
            <a:xfrm>
              <a:off x="5334000" y="43076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6" name="Line 11"/>
            <p:cNvSpPr>
              <a:spLocks noChangeShapeType="1"/>
            </p:cNvSpPr>
            <p:nvPr/>
          </p:nvSpPr>
          <p:spPr bwMode="auto">
            <a:xfrm flipH="1">
              <a:off x="4419600" y="499345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7" name="Line 12"/>
            <p:cNvSpPr>
              <a:spLocks noChangeShapeType="1"/>
            </p:cNvSpPr>
            <p:nvPr/>
          </p:nvSpPr>
          <p:spPr bwMode="auto">
            <a:xfrm>
              <a:off x="6858000" y="49934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2479" name="Text Box 14"/>
          <p:cNvSpPr txBox="1">
            <a:spLocks noChangeArrowheads="1"/>
          </p:cNvSpPr>
          <p:nvPr/>
        </p:nvSpPr>
        <p:spPr bwMode="auto">
          <a:xfrm>
            <a:off x="3247688" y="3262344"/>
            <a:ext cx="569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at most one company.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Some products made by no company?</a:t>
            </a:r>
          </a:p>
        </p:txBody>
      </p:sp>
      <p:sp>
        <p:nvSpPr>
          <p:cNvPr id="62480" name="Text Box 15"/>
          <p:cNvSpPr txBox="1">
            <a:spLocks noChangeArrowheads="1"/>
          </p:cNvSpPr>
          <p:nvPr/>
        </p:nvSpPr>
        <p:spPr bwMode="auto">
          <a:xfrm>
            <a:off x="3278187" y="6096000"/>
            <a:ext cx="56356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exactly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one company.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93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9" grpId="0"/>
      <p:bldP spid="624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14400" y="2531360"/>
            <a:ext cx="10363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b="1" dirty="0"/>
              <a:t>3. More: </a:t>
            </a:r>
            <a:endParaRPr lang="en-US" sz="3200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/>
            <a:r>
              <a:rPr lang="en-US" sz="2800" dirty="0" smtClean="0"/>
              <a:t>Logical </a:t>
            </a:r>
            <a:r>
              <a:rPr lang="en-US" sz="2800" dirty="0"/>
              <a:t>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Physical 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Security Design</a:t>
            </a:r>
          </a:p>
          <a:p>
            <a:pPr marL="971550" lvl="1" indent="-514350">
              <a:buFont typeface="Arial"/>
              <a:buAutoNum type="arabicPeriod"/>
            </a:pPr>
            <a:endParaRPr lang="en-US" dirty="0" smtClean="0"/>
          </a:p>
          <a:p>
            <a:pPr marL="914400" lvl="1" indent="-514350">
              <a:buFont typeface="Arial"/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494" y="5127231"/>
            <a:ext cx="3750906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“Football team”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v.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  <a:latin typeface="+mj-lt"/>
              </a:rPr>
              <a:t>The Stanford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Football team”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(E.g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.,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Berkeley has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 football team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too, sort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of)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000" y="2743200"/>
            <a:ext cx="8077200" cy="2133600"/>
            <a:chOff x="1905000" y="2743200"/>
            <a:chExt cx="8077200" cy="2133600"/>
          </a:xfrm>
        </p:grpSpPr>
        <p:grpSp>
          <p:nvGrpSpPr>
            <p:cNvPr id="2" name="Group 1"/>
            <p:cNvGrpSpPr/>
            <p:nvPr/>
          </p:nvGrpSpPr>
          <p:grpSpPr>
            <a:xfrm>
              <a:off x="1905000" y="2743200"/>
              <a:ext cx="8077200" cy="2133600"/>
              <a:chOff x="1905000" y="2743200"/>
              <a:chExt cx="8077200" cy="2133600"/>
            </a:xfrm>
          </p:grpSpPr>
          <p:sp>
            <p:nvSpPr>
              <p:cNvPr id="64524" name="Oval 11"/>
              <p:cNvSpPr>
                <a:spLocks noChangeArrowheads="1"/>
              </p:cNvSpPr>
              <p:nvPr/>
            </p:nvSpPr>
            <p:spPr bwMode="auto">
              <a:xfrm>
                <a:off x="77724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64517" name="Rectangle 4"/>
              <p:cNvSpPr>
                <a:spLocks noChangeArrowheads="1"/>
              </p:cNvSpPr>
              <p:nvPr/>
            </p:nvSpPr>
            <p:spPr bwMode="auto">
              <a:xfrm>
                <a:off x="78486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University</a:t>
                </a:r>
              </a:p>
            </p:txBody>
          </p:sp>
          <p:sp>
            <p:nvSpPr>
              <p:cNvPr id="64518" name="Rectangle 5"/>
              <p:cNvSpPr>
                <a:spLocks noChangeArrowheads="1"/>
              </p:cNvSpPr>
              <p:nvPr/>
            </p:nvSpPr>
            <p:spPr bwMode="auto">
              <a:xfrm>
                <a:off x="24384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Team</a:t>
                </a:r>
              </a:p>
            </p:txBody>
          </p:sp>
          <p:sp>
            <p:nvSpPr>
              <p:cNvPr id="64519" name="AutoShape 6"/>
              <p:cNvSpPr>
                <a:spLocks noChangeArrowheads="1"/>
              </p:cNvSpPr>
              <p:nvPr/>
            </p:nvSpPr>
            <p:spPr bwMode="auto">
              <a:xfrm>
                <a:off x="5486400" y="2743200"/>
                <a:ext cx="1524000" cy="1371600"/>
              </a:xfrm>
              <a:prstGeom prst="diamond">
                <a:avLst/>
              </a:prstGeom>
              <a:solidFill>
                <a:schemeClr val="accent1"/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affiliation</a:t>
                </a:r>
              </a:p>
            </p:txBody>
          </p:sp>
          <p:sp>
            <p:nvSpPr>
              <p:cNvPr id="64520" name="Line 7"/>
              <p:cNvSpPr>
                <a:spLocks noChangeShapeType="1"/>
              </p:cNvSpPr>
              <p:nvPr/>
            </p:nvSpPr>
            <p:spPr bwMode="auto">
              <a:xfrm flipH="1">
                <a:off x="4572000" y="3429000"/>
                <a:ext cx="914400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arrow"/>
                <a:tailEnd type="none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1" name="Line 8"/>
              <p:cNvSpPr>
                <a:spLocks noChangeShapeType="1"/>
              </p:cNvSpPr>
              <p:nvPr/>
            </p:nvSpPr>
            <p:spPr bwMode="auto">
              <a:xfrm>
                <a:off x="7010400" y="3429000"/>
                <a:ext cx="838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2" name="Oval 9"/>
              <p:cNvSpPr>
                <a:spLocks noChangeArrowheads="1"/>
              </p:cNvSpPr>
              <p:nvPr/>
            </p:nvSpPr>
            <p:spPr bwMode="auto">
              <a:xfrm>
                <a:off x="40386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number</a:t>
                </a:r>
              </a:p>
            </p:txBody>
          </p:sp>
          <p:sp>
            <p:nvSpPr>
              <p:cNvPr id="64523" name="Oval 10"/>
              <p:cNvSpPr>
                <a:spLocks noChangeArrowheads="1"/>
              </p:cNvSpPr>
              <p:nvPr/>
            </p:nvSpPr>
            <p:spPr bwMode="auto">
              <a:xfrm>
                <a:off x="19050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sport</a:t>
                </a:r>
              </a:p>
            </p:txBody>
          </p:sp>
          <p:sp>
            <p:nvSpPr>
              <p:cNvPr id="64529" name="Line 16"/>
              <p:cNvSpPr>
                <a:spLocks noChangeShapeType="1"/>
              </p:cNvSpPr>
              <p:nvPr/>
            </p:nvSpPr>
            <p:spPr bwMode="auto">
              <a:xfrm flipH="1">
                <a:off x="3048000" y="3886200"/>
                <a:ext cx="381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0" name="Line 17"/>
              <p:cNvSpPr>
                <a:spLocks noChangeShapeType="1"/>
              </p:cNvSpPr>
              <p:nvPr/>
            </p:nvSpPr>
            <p:spPr bwMode="auto">
              <a:xfrm>
                <a:off x="3581400" y="3886200"/>
                <a:ext cx="762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1" name="Line 18"/>
              <p:cNvSpPr>
                <a:spLocks noChangeShapeType="1"/>
              </p:cNvSpPr>
              <p:nvPr/>
            </p:nvSpPr>
            <p:spPr bwMode="auto">
              <a:xfrm flipH="1">
                <a:off x="8382000" y="3886200"/>
                <a:ext cx="2286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4528" name="Line 15"/>
            <p:cNvSpPr>
              <a:spLocks noChangeShapeType="1"/>
            </p:cNvSpPr>
            <p:nvPr/>
          </p:nvSpPr>
          <p:spPr bwMode="auto">
            <a:xfrm>
              <a:off x="8153400" y="4724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4267200" y="47244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78486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University</a:t>
            </a: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24384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64519" name="AutoShape 6"/>
          <p:cNvSpPr>
            <a:spLocks noChangeArrowheads="1"/>
          </p:cNvSpPr>
          <p:nvPr/>
        </p:nvSpPr>
        <p:spPr bwMode="auto">
          <a:xfrm>
            <a:off x="5486400" y="2743200"/>
            <a:ext cx="1524000" cy="1371600"/>
          </a:xfrm>
          <a:prstGeom prst="diamond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affiliation</a:t>
            </a:r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 flipH="1">
            <a:off x="4572000" y="3429000"/>
            <a:ext cx="914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arrow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70104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2" name="Oval 9"/>
          <p:cNvSpPr>
            <a:spLocks noChangeArrowheads="1"/>
          </p:cNvSpPr>
          <p:nvPr/>
        </p:nvSpPr>
        <p:spPr bwMode="auto">
          <a:xfrm>
            <a:off x="40386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number</a:t>
            </a:r>
          </a:p>
        </p:txBody>
      </p:sp>
      <p:sp>
        <p:nvSpPr>
          <p:cNvPr id="64523" name="Oval 10"/>
          <p:cNvSpPr>
            <a:spLocks noChangeArrowheads="1"/>
          </p:cNvSpPr>
          <p:nvPr/>
        </p:nvSpPr>
        <p:spPr bwMode="auto">
          <a:xfrm>
            <a:off x="19050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sport</a:t>
            </a:r>
          </a:p>
        </p:txBody>
      </p:sp>
      <p:sp>
        <p:nvSpPr>
          <p:cNvPr id="64524" name="Oval 11"/>
          <p:cNvSpPr>
            <a:spLocks noChangeArrowheads="1"/>
          </p:cNvSpPr>
          <p:nvPr/>
        </p:nvSpPr>
        <p:spPr bwMode="auto">
          <a:xfrm>
            <a:off x="77724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4528" name="Line 15"/>
          <p:cNvSpPr>
            <a:spLocks noChangeShapeType="1"/>
          </p:cNvSpPr>
          <p:nvPr/>
        </p:nvSpPr>
        <p:spPr bwMode="auto">
          <a:xfrm>
            <a:off x="8153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9" name="Line 16"/>
          <p:cNvSpPr>
            <a:spLocks noChangeShapeType="1"/>
          </p:cNvSpPr>
          <p:nvPr/>
        </p:nvSpPr>
        <p:spPr bwMode="auto">
          <a:xfrm flipH="1">
            <a:off x="3048000" y="3886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0" name="Line 17"/>
          <p:cNvSpPr>
            <a:spLocks noChangeShapeType="1"/>
          </p:cNvSpPr>
          <p:nvPr/>
        </p:nvSpPr>
        <p:spPr bwMode="auto">
          <a:xfrm>
            <a:off x="3581400" y="38862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1" name="Line 18"/>
          <p:cNvSpPr>
            <a:spLocks noChangeShapeType="1"/>
          </p:cNvSpPr>
          <p:nvPr/>
        </p:nvSpPr>
        <p:spPr bwMode="auto">
          <a:xfrm flipH="1">
            <a:off x="8382000" y="3886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4267200" y="4724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47900" y="531971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smtClean="0">
                <a:solidFill>
                  <a:srgbClr val="000000"/>
                </a:solidFill>
              </a:rPr>
              <a:t>number </a:t>
            </a:r>
            <a:r>
              <a:rPr lang="en-US" sz="2400" dirty="0">
                <a:solidFill>
                  <a:srgbClr val="000000"/>
                </a:solidFill>
              </a:rPr>
              <a:t>is a </a:t>
            </a:r>
            <a:r>
              <a:rPr lang="en-US" sz="2400" i="1" u="sng" dirty="0">
                <a:solidFill>
                  <a:srgbClr val="000000"/>
                </a:solidFill>
              </a:rPr>
              <a:t>partial key</a:t>
            </a:r>
            <a:r>
              <a:rPr lang="en-US" sz="2400" dirty="0">
                <a:solidFill>
                  <a:srgbClr val="000000"/>
                </a:solidFill>
              </a:rPr>
              <a:t>. (denote with dashed underline).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University is called the </a:t>
            </a:r>
            <a:r>
              <a:rPr lang="en-US" sz="2400" i="1" u="sng" dirty="0">
                <a:solidFill>
                  <a:srgbClr val="000000"/>
                </a:solidFill>
              </a:rPr>
              <a:t>identifying owner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Participation in affiliation must be total. Why?</a:t>
            </a:r>
          </a:p>
        </p:txBody>
      </p:sp>
    </p:spTree>
    <p:extLst>
      <p:ext uri="{BB962C8B-B14F-4D97-AF65-F5344CB8AC3E}">
        <p14:creationId xmlns:p14="http://schemas.microsoft.com/office/powerpoint/2010/main" val="7146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E/R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09800" y="1690688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E/R 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diagrams are a visual syntax that allows technical and non-technical people to talk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For conceptual </a:t>
            </a: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Basic constructs: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entity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relationship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and </a:t>
            </a:r>
            <a:r>
              <a:rPr lang="en-US" sz="2800" b="1" kern="0" dirty="0" smtClean="0">
                <a:ea typeface="ＭＳ Ｐゴシック" charset="-128"/>
                <a:cs typeface="ＭＳ Ｐゴシック" charset="-128"/>
              </a:rPr>
              <a:t>attributes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i="1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A good design is faithful to the constraints of the application, but not overzealous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78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16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1129" y="2480986"/>
            <a:ext cx="22098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This process is iterated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many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times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890" y="5355973"/>
            <a:ext cx="956421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E/R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visual syntax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for DB design which is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precise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technical points, but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abstracted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non-technical people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Requirements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3585" y="3303060"/>
            <a:ext cx="5684828" cy="1482998"/>
            <a:chOff x="3408827" y="3320627"/>
            <a:chExt cx="5374343" cy="1402002"/>
          </a:xfrm>
        </p:grpSpPr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5932432" y="4208562"/>
              <a:ext cx="1121602" cy="420601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Makes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64096" y="4255295"/>
              <a:ext cx="747735" cy="3271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</a:t>
              </a:r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4063095" y="3554294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5044497" y="36010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category</a:t>
              </a:r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3408827" y="3928161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price</a:t>
              </a:r>
            </a:p>
          </p:txBody>
        </p:sp>
        <p:cxnSp>
          <p:nvCxnSpPr>
            <p:cNvPr id="24" name="Straight Connector 23"/>
            <p:cNvCxnSpPr>
              <a:stCxn id="28" idx="5"/>
              <a:endCxn id="25" idx="1"/>
            </p:cNvCxnSpPr>
            <p:nvPr/>
          </p:nvCxnSpPr>
          <p:spPr bwMode="auto">
            <a:xfrm rot="16200000" flipH="1">
              <a:off x="4399564" y="4054329"/>
              <a:ext cx="131696" cy="59737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16200000" flipH="1">
              <a:off x="4808482" y="3925812"/>
              <a:ext cx="341996" cy="31696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27" idx="4"/>
              <a:endCxn id="25" idx="0"/>
            </p:cNvCxnSpPr>
            <p:nvPr/>
          </p:nvCxnSpPr>
          <p:spPr bwMode="auto">
            <a:xfrm rot="5400000">
              <a:off x="5196380" y="3963211"/>
              <a:ext cx="233667" cy="3505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7427901" y="4255295"/>
              <a:ext cx="1355269" cy="4673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>
              <a:off x="7661568" y="33206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7974671" y="3810497"/>
              <a:ext cx="575663" cy="3139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5" idx="3"/>
              <a:endCxn id="22" idx="1"/>
            </p:cNvCxnSpPr>
            <p:nvPr/>
          </p:nvCxnSpPr>
          <p:spPr bwMode="auto">
            <a:xfrm>
              <a:off x="5511831" y="4418862"/>
              <a:ext cx="420601" cy="97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22" idx="3"/>
            </p:cNvCxnSpPr>
            <p:nvPr/>
          </p:nvCxnSpPr>
          <p:spPr bwMode="auto">
            <a:xfrm>
              <a:off x="7054034" y="4418862"/>
              <a:ext cx="373867" cy="70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Right Brace 8"/>
          <p:cNvSpPr/>
          <p:nvPr/>
        </p:nvSpPr>
        <p:spPr>
          <a:xfrm rot="5400000">
            <a:off x="4672881" y="-1233708"/>
            <a:ext cx="484051" cy="7335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32801" y="2687656"/>
            <a:ext cx="305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E/R Model &amp; Diagrams used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4307</Words>
  <Application>Microsoft Macintosh PowerPoint</Application>
  <PresentationFormat>Widescreen</PresentationFormat>
  <Paragraphs>1290</Paragraphs>
  <Slides>82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Calibri</vt:lpstr>
      <vt:lpstr>Calibri Light</vt:lpstr>
      <vt:lpstr>Cambria Math</vt:lpstr>
      <vt:lpstr>Menlo</vt:lpstr>
      <vt:lpstr>ＭＳ Ｐゴシック</vt:lpstr>
      <vt:lpstr>Symbol</vt:lpstr>
      <vt:lpstr>Times New Roman</vt:lpstr>
      <vt:lpstr>Arial</vt:lpstr>
      <vt:lpstr>Office Theme</vt:lpstr>
      <vt:lpstr>Lecture 4: The E/R Model</vt:lpstr>
      <vt:lpstr>Today’s Lecture</vt:lpstr>
      <vt:lpstr>1. E/R Basics: Entities &amp; Relations</vt:lpstr>
      <vt:lpstr>What you will learn about in this section</vt:lpstr>
      <vt:lpstr>Database Design</vt:lpstr>
      <vt:lpstr>Database Design Process</vt:lpstr>
      <vt:lpstr>Database Design Process</vt:lpstr>
      <vt:lpstr>Database Design Process</vt:lpstr>
      <vt:lpstr>Database Design Process</vt:lpstr>
      <vt:lpstr>Interlude: Impact of the ER model</vt:lpstr>
      <vt:lpstr>Entities and Entity Sets</vt:lpstr>
      <vt:lpstr>Entities and Entity Sets</vt:lpstr>
      <vt:lpstr>Entities vs. Entity Sets</vt:lpstr>
      <vt:lpstr>Keys</vt:lpstr>
      <vt:lpstr>The R in E/R: Relationships</vt:lpstr>
      <vt:lpstr> 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Relationships and Attributes</vt:lpstr>
      <vt:lpstr>Decision: Relationship vs. Entity?</vt:lpstr>
      <vt:lpstr>Decision: Relationship vs. Entity?</vt:lpstr>
      <vt:lpstr>ACTIVITY: E/R Diagrams Pt. I</vt:lpstr>
      <vt:lpstr>Draw an E/R diagram for football</vt:lpstr>
      <vt:lpstr>2. E/R Design Considerations</vt:lpstr>
      <vt:lpstr>What you will learn about in this section</vt:lpstr>
      <vt:lpstr>Multiplicity of E/R Relationships</vt:lpstr>
      <vt:lpstr> </vt:lpstr>
      <vt:lpstr>Multi-way Relationships</vt:lpstr>
      <vt:lpstr>Arrows in Multiway Relationships</vt:lpstr>
      <vt:lpstr>Arrows in Multiway Relationships</vt:lpstr>
      <vt:lpstr>Arrows in Multiway Relationships</vt:lpstr>
      <vt:lpstr>Converting Multi-way Relationships to Binary</vt:lpstr>
      <vt:lpstr>Converting Multi-way Relationships to New Entity + Binary Relationships</vt:lpstr>
      <vt:lpstr>Decision: Multi-way or New Entity + Binary?</vt:lpstr>
      <vt:lpstr>Decision: Multi-way or New Entity + Binary?</vt:lpstr>
      <vt:lpstr>Decision: Multi-way or New Entity + Binary?</vt:lpstr>
      <vt:lpstr>Decision: Multi-way or New Entity + Binary?</vt:lpstr>
      <vt:lpstr>3. Design Principles</vt:lpstr>
      <vt:lpstr>Design Principles: What’s Wrong?</vt:lpstr>
      <vt:lpstr>Design Principles: What’s Wrong?</vt:lpstr>
      <vt:lpstr>Examples: Entity vs. Attribute</vt:lpstr>
      <vt:lpstr>Examples: Entity vs. Attribute</vt:lpstr>
      <vt:lpstr>Examples: Entity vs. Attribute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 to Relational Schema</vt:lpstr>
      <vt:lpstr>ACTIVITY: E/R Diagrams Pt. II</vt:lpstr>
      <vt:lpstr>Add arrows to your E/R diagram!</vt:lpstr>
      <vt:lpstr>[If time]: write a CREATE TABLE statement for Teams and Games</vt:lpstr>
      <vt:lpstr>[If time]: Make sure you’ve represented the season accurately!</vt:lpstr>
      <vt:lpstr>[If time]: Can you write queries to:</vt:lpstr>
      <vt:lpstr>3. Advanced E/R Concepts</vt:lpstr>
      <vt:lpstr>What you will learn about in this section</vt:lpstr>
      <vt:lpstr>Modeling Subclasses</vt:lpstr>
      <vt:lpstr> </vt:lpstr>
      <vt:lpstr>Understanding Subclasses</vt:lpstr>
      <vt:lpstr> Think like tables… </vt:lpstr>
      <vt:lpstr>Difference between OO and E/R inheritance</vt:lpstr>
      <vt:lpstr>Difference between OO and E/R inheritance</vt:lpstr>
      <vt:lpstr>Difference between OO and E/R inheritance</vt:lpstr>
      <vt:lpstr>IsA Review</vt:lpstr>
      <vt:lpstr>Modeling UnionTypes With Subclasses</vt:lpstr>
      <vt:lpstr>Modeling Union Types with Subclasses</vt:lpstr>
      <vt:lpstr>Modeling Union Types with Subclasses</vt:lpstr>
      <vt:lpstr>Constraints in E/R Diagrams</vt:lpstr>
      <vt:lpstr>Participation Constraints: Partial v. Total</vt:lpstr>
      <vt:lpstr> Keys in E/R Diagrams</vt:lpstr>
      <vt:lpstr>Single Value Constraints</vt:lpstr>
      <vt:lpstr>Referential Integrity Constraints</vt:lpstr>
      <vt:lpstr>Weak Entity Sets</vt:lpstr>
      <vt:lpstr>Weak Entity Sets</vt:lpstr>
      <vt:lpstr>E/R Summary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Christopher Re</cp:lastModifiedBy>
  <cp:revision>158</cp:revision>
  <dcterms:created xsi:type="dcterms:W3CDTF">2015-09-18T05:48:25Z</dcterms:created>
  <dcterms:modified xsi:type="dcterms:W3CDTF">2016-10-06T04:49:15Z</dcterms:modified>
</cp:coreProperties>
</file>